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Open Sans Extra Bold" charset="1" panose="020B0906030804020204"/>
      <p:regular r:id="rId22"/>
    </p:embeddedFont>
    <p:embeddedFont>
      <p:font typeface="Poppins" charset="1" panose="00000500000000000000"/>
      <p:regular r:id="rId23"/>
    </p:embeddedFont>
    <p:embeddedFont>
      <p:font typeface="Poppins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3.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91331" y="3308272"/>
            <a:ext cx="8015383" cy="4258228"/>
          </a:xfrm>
          <a:prstGeom prst="rect">
            <a:avLst/>
          </a:prstGeom>
        </p:spPr>
        <p:txBody>
          <a:bodyPr anchor="t" rtlCol="false" tIns="0" lIns="0" bIns="0" rIns="0">
            <a:spAutoFit/>
          </a:bodyPr>
          <a:lstStyle/>
          <a:p>
            <a:pPr algn="l">
              <a:lnSpc>
                <a:spcPts val="12819"/>
              </a:lnSpc>
            </a:pPr>
            <a:r>
              <a:rPr lang="en-US" sz="9156">
                <a:solidFill>
                  <a:srgbClr val="00569E"/>
                </a:solidFill>
                <a:latin typeface="Open Sans Extra Bold"/>
                <a:ea typeface="Open Sans Extra Bold"/>
                <a:cs typeface="Open Sans Extra Bold"/>
                <a:sym typeface="Open Sans Extra Bold"/>
              </a:rPr>
              <a:t>IT Book Store</a:t>
            </a:r>
          </a:p>
          <a:p>
            <a:pPr algn="l">
              <a:lnSpc>
                <a:spcPts val="12819"/>
              </a:lnSpc>
            </a:pPr>
          </a:p>
          <a:p>
            <a:pPr algn="l">
              <a:lnSpc>
                <a:spcPts val="3919"/>
              </a:lnSpc>
            </a:pPr>
            <a:r>
              <a:rPr lang="en-US" sz="2799">
                <a:solidFill>
                  <a:srgbClr val="00569E"/>
                </a:solidFill>
                <a:latin typeface="Open Sans Extra Bold"/>
                <a:ea typeface="Open Sans Extra Bold"/>
                <a:cs typeface="Open Sans Extra Bold"/>
                <a:sym typeface="Open Sans Extra Bold"/>
              </a:rPr>
              <a:t>Group Code:</a:t>
            </a:r>
          </a:p>
          <a:p>
            <a:pPr algn="l">
              <a:lnSpc>
                <a:spcPts val="3919"/>
              </a:lnSpc>
              <a:spcBef>
                <a:spcPct val="0"/>
              </a:spcBef>
            </a:pPr>
            <a:r>
              <a:rPr lang="en-US" sz="2799">
                <a:solidFill>
                  <a:srgbClr val="00569E"/>
                </a:solidFill>
                <a:latin typeface="Open Sans Extra Bold"/>
                <a:ea typeface="Open Sans Extra Bold"/>
                <a:cs typeface="Open Sans Extra Bold"/>
                <a:sym typeface="Open Sans Extra Bold"/>
              </a:rPr>
              <a:t>GHR_SWD3_S1e</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9007470" y="3143201"/>
            <a:ext cx="9146584" cy="524637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61" r="0" b="-3261"/>
              </a:stretch>
            </a:blipFill>
          </p:spPr>
        </p:sp>
      </p:grpSp>
      <p:sp>
        <p:nvSpPr>
          <p:cNvPr name="Freeform 22" id="22"/>
          <p:cNvSpPr/>
          <p:nvPr/>
        </p:nvSpPr>
        <p:spPr>
          <a:xfrm flipH="false" flipV="false" rot="0">
            <a:off x="1004752" y="1264147"/>
            <a:ext cx="1603169" cy="1596044"/>
          </a:xfrm>
          <a:custGeom>
            <a:avLst/>
            <a:gdLst/>
            <a:ahLst/>
            <a:cxnLst/>
            <a:rect r="r" b="b" t="t" l="l"/>
            <a:pathLst>
              <a:path h="1596044" w="1603169">
                <a:moveTo>
                  <a:pt x="0" y="0"/>
                </a:moveTo>
                <a:lnTo>
                  <a:pt x="1603169" y="0"/>
                </a:lnTo>
                <a:lnTo>
                  <a:pt x="1603169" y="1596044"/>
                </a:lnTo>
                <a:lnTo>
                  <a:pt x="0" y="1596044"/>
                </a:lnTo>
                <a:lnTo>
                  <a:pt x="0" y="0"/>
                </a:lnTo>
                <a:close/>
              </a:path>
            </a:pathLst>
          </a:custGeom>
          <a:blipFill>
            <a:blip r:embed="rId4"/>
            <a:stretch>
              <a:fillRect l="0" t="0" r="0" b="0"/>
            </a:stretch>
          </a:blipFill>
        </p:spPr>
      </p:sp>
      <p:grpSp>
        <p:nvGrpSpPr>
          <p:cNvPr name="Group 23" id="23"/>
          <p:cNvGrpSpPr/>
          <p:nvPr/>
        </p:nvGrpSpPr>
        <p:grpSpPr>
          <a:xfrm rot="0">
            <a:off x="15510608" y="1264147"/>
            <a:ext cx="1608773" cy="1599247"/>
            <a:chOff x="0" y="0"/>
            <a:chExt cx="842637" cy="837648"/>
          </a:xfrm>
        </p:grpSpPr>
        <p:sp>
          <p:nvSpPr>
            <p:cNvPr name="Freeform 24" id="24"/>
            <p:cNvSpPr/>
            <p:nvPr/>
          </p:nvSpPr>
          <p:spPr>
            <a:xfrm flipH="false" flipV="false" rot="0">
              <a:off x="0" y="0"/>
              <a:ext cx="842637" cy="837648"/>
            </a:xfrm>
            <a:custGeom>
              <a:avLst/>
              <a:gdLst/>
              <a:ahLst/>
              <a:cxnLst/>
              <a:rect r="r" b="b" t="t" l="l"/>
              <a:pathLst>
                <a:path h="837648" w="842637">
                  <a:moveTo>
                    <a:pt x="421318" y="0"/>
                  </a:moveTo>
                  <a:cubicBezTo>
                    <a:pt x="188631" y="0"/>
                    <a:pt x="0" y="187514"/>
                    <a:pt x="0" y="418824"/>
                  </a:cubicBezTo>
                  <a:cubicBezTo>
                    <a:pt x="0" y="650134"/>
                    <a:pt x="188631" y="837648"/>
                    <a:pt x="421318" y="837648"/>
                  </a:cubicBezTo>
                  <a:cubicBezTo>
                    <a:pt x="654006" y="837648"/>
                    <a:pt x="842637" y="650134"/>
                    <a:pt x="842637" y="418824"/>
                  </a:cubicBezTo>
                  <a:cubicBezTo>
                    <a:pt x="842637" y="187514"/>
                    <a:pt x="654006" y="0"/>
                    <a:pt x="421318" y="0"/>
                  </a:cubicBezTo>
                  <a:close/>
                </a:path>
              </a:pathLst>
            </a:custGeom>
            <a:blipFill>
              <a:blip r:embed="rId5"/>
              <a:stretch>
                <a:fillRect l="0" t="-297" r="0" b="-297"/>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3489" y="325905"/>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9808533" y="3661535"/>
            <a:ext cx="6555776" cy="3564703"/>
          </a:xfrm>
          <a:custGeom>
            <a:avLst/>
            <a:gdLst/>
            <a:ahLst/>
            <a:cxnLst/>
            <a:rect r="r" b="b" t="t" l="l"/>
            <a:pathLst>
              <a:path h="3564703" w="6555776">
                <a:moveTo>
                  <a:pt x="0" y="0"/>
                </a:moveTo>
                <a:lnTo>
                  <a:pt x="6555776" y="0"/>
                </a:lnTo>
                <a:lnTo>
                  <a:pt x="6555776" y="3564703"/>
                </a:lnTo>
                <a:lnTo>
                  <a:pt x="0" y="3564703"/>
                </a:lnTo>
                <a:lnTo>
                  <a:pt x="0" y="0"/>
                </a:lnTo>
                <a:close/>
              </a:path>
            </a:pathLst>
          </a:custGeom>
          <a:blipFill>
            <a:blip r:embed="rId2"/>
            <a:stretch>
              <a:fillRect l="-2959" t="0" r="-2959" b="-5919"/>
            </a:stretch>
          </a:blipFill>
        </p:spPr>
      </p:sp>
      <p:sp>
        <p:nvSpPr>
          <p:cNvPr name="Freeform 6" id="6"/>
          <p:cNvSpPr/>
          <p:nvPr/>
        </p:nvSpPr>
        <p:spPr>
          <a:xfrm flipH="false" flipV="false" rot="0">
            <a:off x="1483995" y="3661535"/>
            <a:ext cx="6959918" cy="3564703"/>
          </a:xfrm>
          <a:custGeom>
            <a:avLst/>
            <a:gdLst/>
            <a:ahLst/>
            <a:cxnLst/>
            <a:rect r="r" b="b" t="t" l="l"/>
            <a:pathLst>
              <a:path h="3564703" w="6959918">
                <a:moveTo>
                  <a:pt x="0" y="0"/>
                </a:moveTo>
                <a:lnTo>
                  <a:pt x="6959918" y="0"/>
                </a:lnTo>
                <a:lnTo>
                  <a:pt x="6959918" y="3564703"/>
                </a:lnTo>
                <a:lnTo>
                  <a:pt x="0" y="3564703"/>
                </a:lnTo>
                <a:lnTo>
                  <a:pt x="0" y="0"/>
                </a:lnTo>
                <a:close/>
              </a:path>
            </a:pathLst>
          </a:custGeom>
          <a:blipFill>
            <a:blip r:embed="rId3"/>
            <a:stretch>
              <a:fillRect l="-1893" t="-4087" r="0" b="-4087"/>
            </a:stretch>
          </a:blipFill>
        </p:spPr>
      </p:sp>
      <p:sp>
        <p:nvSpPr>
          <p:cNvPr name="TextBox 7" id="7"/>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0569E"/>
                </a:solidFill>
                <a:latin typeface="Open Sans Extra Bold"/>
                <a:ea typeface="Open Sans Extra Bold"/>
                <a:cs typeface="Open Sans Extra Bold"/>
                <a:sym typeface="Open Sans Extra Bold"/>
              </a:rPr>
              <a:t>Search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3014" y="325905"/>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483995" y="3810952"/>
            <a:ext cx="6959918" cy="3775710"/>
          </a:xfrm>
          <a:custGeom>
            <a:avLst/>
            <a:gdLst/>
            <a:ahLst/>
            <a:cxnLst/>
            <a:rect r="r" b="b" t="t" l="l"/>
            <a:pathLst>
              <a:path h="3775710" w="6959918">
                <a:moveTo>
                  <a:pt x="0" y="0"/>
                </a:moveTo>
                <a:lnTo>
                  <a:pt x="6959918" y="0"/>
                </a:lnTo>
                <a:lnTo>
                  <a:pt x="6959918" y="3775710"/>
                </a:lnTo>
                <a:lnTo>
                  <a:pt x="0" y="3775710"/>
                </a:lnTo>
                <a:lnTo>
                  <a:pt x="0" y="0"/>
                </a:lnTo>
                <a:close/>
              </a:path>
            </a:pathLst>
          </a:custGeom>
          <a:blipFill>
            <a:blip r:embed="rId2"/>
            <a:stretch>
              <a:fillRect l="0" t="0" r="-437" b="-670"/>
            </a:stretch>
          </a:blipFill>
        </p:spPr>
      </p:sp>
      <p:sp>
        <p:nvSpPr>
          <p:cNvPr name="Freeform 6" id="6"/>
          <p:cNvSpPr/>
          <p:nvPr/>
        </p:nvSpPr>
        <p:spPr>
          <a:xfrm flipH="false" flipV="false" rot="0">
            <a:off x="9811702" y="3810953"/>
            <a:ext cx="6959918" cy="3775710"/>
          </a:xfrm>
          <a:custGeom>
            <a:avLst/>
            <a:gdLst/>
            <a:ahLst/>
            <a:cxnLst/>
            <a:rect r="r" b="b" t="t" l="l"/>
            <a:pathLst>
              <a:path h="3775710" w="6959918">
                <a:moveTo>
                  <a:pt x="0" y="0"/>
                </a:moveTo>
                <a:lnTo>
                  <a:pt x="6959918" y="0"/>
                </a:lnTo>
                <a:lnTo>
                  <a:pt x="6959918" y="3775709"/>
                </a:lnTo>
                <a:lnTo>
                  <a:pt x="0" y="3775709"/>
                </a:lnTo>
                <a:lnTo>
                  <a:pt x="0" y="0"/>
                </a:lnTo>
                <a:close/>
              </a:path>
            </a:pathLst>
          </a:custGeom>
          <a:blipFill>
            <a:blip r:embed="rId3"/>
            <a:stretch>
              <a:fillRect l="0" t="0" r="-437" b="-670"/>
            </a:stretch>
          </a:blipFill>
        </p:spPr>
      </p:sp>
      <p:sp>
        <p:nvSpPr>
          <p:cNvPr name="TextBox 7" id="7"/>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0569E"/>
                </a:solidFill>
                <a:latin typeface="Open Sans Extra Bold"/>
                <a:ea typeface="Open Sans Extra Bold"/>
                <a:cs typeface="Open Sans Extra Bold"/>
                <a:sym typeface="Open Sans Extra Bold"/>
              </a:rPr>
              <a:t>Category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2539" y="325905"/>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9816465" y="3810952"/>
            <a:ext cx="6959918" cy="3775710"/>
          </a:xfrm>
          <a:custGeom>
            <a:avLst/>
            <a:gdLst/>
            <a:ahLst/>
            <a:cxnLst/>
            <a:rect r="r" b="b" t="t" l="l"/>
            <a:pathLst>
              <a:path h="3775710" w="6959918">
                <a:moveTo>
                  <a:pt x="0" y="0"/>
                </a:moveTo>
                <a:lnTo>
                  <a:pt x="6959917" y="0"/>
                </a:lnTo>
                <a:lnTo>
                  <a:pt x="6959917" y="3775710"/>
                </a:lnTo>
                <a:lnTo>
                  <a:pt x="0" y="3775710"/>
                </a:lnTo>
                <a:lnTo>
                  <a:pt x="0" y="0"/>
                </a:lnTo>
                <a:close/>
              </a:path>
            </a:pathLst>
          </a:custGeom>
          <a:blipFill>
            <a:blip r:embed="rId2"/>
            <a:stretch>
              <a:fillRect l="0" t="0" r="-2189" b="-2191"/>
            </a:stretch>
          </a:blipFill>
        </p:spPr>
      </p:sp>
      <p:sp>
        <p:nvSpPr>
          <p:cNvPr name="TextBox 6" id="6"/>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0569E"/>
                </a:solidFill>
                <a:latin typeface="Open Sans Extra Bold"/>
                <a:ea typeface="Open Sans Extra Bold"/>
                <a:cs typeface="Open Sans Extra Bold"/>
                <a:sym typeface="Open Sans Extra Bold"/>
              </a:rPr>
              <a:t>Favorite</a:t>
            </a:r>
          </a:p>
        </p:txBody>
      </p:sp>
      <p:sp>
        <p:nvSpPr>
          <p:cNvPr name="Freeform 7" id="7"/>
          <p:cNvSpPr/>
          <p:nvPr/>
        </p:nvSpPr>
        <p:spPr>
          <a:xfrm flipH="false" flipV="false" rot="0">
            <a:off x="1483995" y="3810953"/>
            <a:ext cx="6959918" cy="3775804"/>
          </a:xfrm>
          <a:custGeom>
            <a:avLst/>
            <a:gdLst/>
            <a:ahLst/>
            <a:cxnLst/>
            <a:rect r="r" b="b" t="t" l="l"/>
            <a:pathLst>
              <a:path h="3775804" w="6959918">
                <a:moveTo>
                  <a:pt x="0" y="0"/>
                </a:moveTo>
                <a:lnTo>
                  <a:pt x="6959918" y="0"/>
                </a:lnTo>
                <a:lnTo>
                  <a:pt x="6959918" y="3775804"/>
                </a:lnTo>
                <a:lnTo>
                  <a:pt x="0" y="3775804"/>
                </a:lnTo>
                <a:lnTo>
                  <a:pt x="0" y="0"/>
                </a:lnTo>
                <a:close/>
              </a:path>
            </a:pathLst>
          </a:custGeom>
          <a:blipFill>
            <a:blip r:embed="rId3"/>
            <a:stretch>
              <a:fillRect l="0" t="-114" r="0" b="-114"/>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2539" y="325905"/>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483995" y="3810953"/>
            <a:ext cx="6955155" cy="3775710"/>
          </a:xfrm>
          <a:custGeom>
            <a:avLst/>
            <a:gdLst/>
            <a:ahLst/>
            <a:cxnLst/>
            <a:rect r="r" b="b" t="t" l="l"/>
            <a:pathLst>
              <a:path h="3775710" w="6955155">
                <a:moveTo>
                  <a:pt x="0" y="0"/>
                </a:moveTo>
                <a:lnTo>
                  <a:pt x="6955155" y="0"/>
                </a:lnTo>
                <a:lnTo>
                  <a:pt x="6955155" y="3775709"/>
                </a:lnTo>
                <a:lnTo>
                  <a:pt x="0" y="3775709"/>
                </a:lnTo>
                <a:lnTo>
                  <a:pt x="0" y="0"/>
                </a:lnTo>
                <a:close/>
              </a:path>
            </a:pathLst>
          </a:custGeom>
          <a:blipFill>
            <a:blip r:embed="rId2"/>
            <a:stretch>
              <a:fillRect l="-147" t="-20088" r="-147" b="0"/>
            </a:stretch>
          </a:blipFill>
        </p:spPr>
      </p:sp>
      <p:sp>
        <p:nvSpPr>
          <p:cNvPr name="TextBox 6" id="6"/>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0569E"/>
                </a:solidFill>
                <a:latin typeface="Open Sans Extra Bold"/>
                <a:ea typeface="Open Sans Extra Bold"/>
                <a:cs typeface="Open Sans Extra Bold"/>
                <a:sym typeface="Open Sans Extra Bold"/>
              </a:rPr>
              <a:t>Cart</a:t>
            </a:r>
          </a:p>
        </p:txBody>
      </p:sp>
      <p:sp>
        <p:nvSpPr>
          <p:cNvPr name="Freeform 7" id="7"/>
          <p:cNvSpPr/>
          <p:nvPr/>
        </p:nvSpPr>
        <p:spPr>
          <a:xfrm flipH="false" flipV="false" rot="0">
            <a:off x="9806388" y="3810953"/>
            <a:ext cx="6954203" cy="3775710"/>
          </a:xfrm>
          <a:custGeom>
            <a:avLst/>
            <a:gdLst/>
            <a:ahLst/>
            <a:cxnLst/>
            <a:rect r="r" b="b" t="t" l="l"/>
            <a:pathLst>
              <a:path h="3775710" w="6954203">
                <a:moveTo>
                  <a:pt x="0" y="0"/>
                </a:moveTo>
                <a:lnTo>
                  <a:pt x="6954203" y="0"/>
                </a:lnTo>
                <a:lnTo>
                  <a:pt x="6954203" y="3775709"/>
                </a:lnTo>
                <a:lnTo>
                  <a:pt x="0" y="3775709"/>
                </a:lnTo>
                <a:lnTo>
                  <a:pt x="0" y="0"/>
                </a:lnTo>
                <a:close/>
              </a:path>
            </a:pathLst>
          </a:custGeom>
          <a:blipFill>
            <a:blip r:embed="rId3"/>
            <a:stretch>
              <a:fillRect l="-48" t="-283" r="-316"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2539" y="325905"/>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478017" y="3812858"/>
            <a:ext cx="6954202" cy="3775710"/>
          </a:xfrm>
          <a:custGeom>
            <a:avLst/>
            <a:gdLst/>
            <a:ahLst/>
            <a:cxnLst/>
            <a:rect r="r" b="b" t="t" l="l"/>
            <a:pathLst>
              <a:path h="3775710" w="6954202">
                <a:moveTo>
                  <a:pt x="0" y="0"/>
                </a:moveTo>
                <a:lnTo>
                  <a:pt x="6954203" y="0"/>
                </a:lnTo>
                <a:lnTo>
                  <a:pt x="6954203" y="3775710"/>
                </a:lnTo>
                <a:lnTo>
                  <a:pt x="0" y="3775710"/>
                </a:lnTo>
                <a:lnTo>
                  <a:pt x="0" y="0"/>
                </a:lnTo>
                <a:close/>
              </a:path>
            </a:pathLst>
          </a:custGeom>
          <a:blipFill>
            <a:blip r:embed="rId2"/>
            <a:stretch>
              <a:fillRect l="-48" t="-283" r="-316" b="0"/>
            </a:stretch>
          </a:blipFill>
        </p:spPr>
      </p:sp>
      <p:sp>
        <p:nvSpPr>
          <p:cNvPr name="Freeform 6" id="6"/>
          <p:cNvSpPr/>
          <p:nvPr/>
        </p:nvSpPr>
        <p:spPr>
          <a:xfrm flipH="false" flipV="false" rot="0">
            <a:off x="9812655" y="3812858"/>
            <a:ext cx="6959918" cy="3774757"/>
          </a:xfrm>
          <a:custGeom>
            <a:avLst/>
            <a:gdLst/>
            <a:ahLst/>
            <a:cxnLst/>
            <a:rect r="r" b="b" t="t" l="l"/>
            <a:pathLst>
              <a:path h="3774757" w="6959918">
                <a:moveTo>
                  <a:pt x="0" y="0"/>
                </a:moveTo>
                <a:lnTo>
                  <a:pt x="6959917" y="0"/>
                </a:lnTo>
                <a:lnTo>
                  <a:pt x="6959917" y="3774757"/>
                </a:lnTo>
                <a:lnTo>
                  <a:pt x="0" y="3774757"/>
                </a:lnTo>
                <a:lnTo>
                  <a:pt x="0" y="0"/>
                </a:lnTo>
                <a:close/>
              </a:path>
            </a:pathLst>
          </a:custGeom>
          <a:blipFill>
            <a:blip r:embed="rId3"/>
            <a:stretch>
              <a:fillRect l="-629" t="-444" r="0" b="-444"/>
            </a:stretch>
          </a:blipFill>
        </p:spPr>
      </p:sp>
      <p:sp>
        <p:nvSpPr>
          <p:cNvPr name="TextBox 7" id="7"/>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0569E"/>
                </a:solidFill>
                <a:latin typeface="Open Sans Extra Bold"/>
                <a:ea typeface="Open Sans Extra Bold"/>
                <a:cs typeface="Open Sans Extra Bold"/>
                <a:sym typeface="Open Sans Extra Bold"/>
              </a:rPr>
              <a:t>Purchase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91501" y="3690638"/>
            <a:ext cx="2768690" cy="946825"/>
            <a:chOff x="0" y="0"/>
            <a:chExt cx="775295" cy="265132"/>
          </a:xfrm>
        </p:grpSpPr>
        <p:sp>
          <p:nvSpPr>
            <p:cNvPr name="Freeform 3" id="3"/>
            <p:cNvSpPr/>
            <p:nvPr/>
          </p:nvSpPr>
          <p:spPr>
            <a:xfrm flipH="false" flipV="false" rot="0">
              <a:off x="0" y="0"/>
              <a:ext cx="775295" cy="265132"/>
            </a:xfrm>
            <a:custGeom>
              <a:avLst/>
              <a:gdLst/>
              <a:ahLst/>
              <a:cxnLst/>
              <a:rect r="r" b="b" t="t" l="l"/>
              <a:pathLst>
                <a:path h="265132" w="775295">
                  <a:moveTo>
                    <a:pt x="0" y="0"/>
                  </a:moveTo>
                  <a:lnTo>
                    <a:pt x="775295" y="0"/>
                  </a:lnTo>
                  <a:lnTo>
                    <a:pt x="775295" y="265132"/>
                  </a:lnTo>
                  <a:lnTo>
                    <a:pt x="0" y="265132"/>
                  </a:lnTo>
                  <a:close/>
                </a:path>
              </a:pathLst>
            </a:custGeom>
            <a:solidFill>
              <a:srgbClr val="145DA0"/>
            </a:solidFill>
            <a:ln cap="sq">
              <a:noFill/>
              <a:prstDash val="solid"/>
              <a:miter/>
            </a:ln>
          </p:spPr>
        </p:sp>
        <p:sp>
          <p:nvSpPr>
            <p:cNvPr name="TextBox 4" id="4"/>
            <p:cNvSpPr txBox="true"/>
            <p:nvPr/>
          </p:nvSpPr>
          <p:spPr>
            <a:xfrm>
              <a:off x="0" y="-38100"/>
              <a:ext cx="775295"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91501" y="5535957"/>
            <a:ext cx="2768690" cy="946825"/>
            <a:chOff x="0" y="0"/>
            <a:chExt cx="775295" cy="265132"/>
          </a:xfrm>
        </p:grpSpPr>
        <p:sp>
          <p:nvSpPr>
            <p:cNvPr name="Freeform 6" id="6"/>
            <p:cNvSpPr/>
            <p:nvPr/>
          </p:nvSpPr>
          <p:spPr>
            <a:xfrm flipH="false" flipV="false" rot="0">
              <a:off x="0" y="0"/>
              <a:ext cx="775295" cy="265132"/>
            </a:xfrm>
            <a:custGeom>
              <a:avLst/>
              <a:gdLst/>
              <a:ahLst/>
              <a:cxnLst/>
              <a:rect r="r" b="b" t="t" l="l"/>
              <a:pathLst>
                <a:path h="265132" w="775295">
                  <a:moveTo>
                    <a:pt x="0" y="0"/>
                  </a:moveTo>
                  <a:lnTo>
                    <a:pt x="775295" y="0"/>
                  </a:lnTo>
                  <a:lnTo>
                    <a:pt x="775295" y="265132"/>
                  </a:lnTo>
                  <a:lnTo>
                    <a:pt x="0" y="265132"/>
                  </a:lnTo>
                  <a:close/>
                </a:path>
              </a:pathLst>
            </a:custGeom>
            <a:solidFill>
              <a:srgbClr val="145DA0"/>
            </a:solidFill>
            <a:ln cap="sq">
              <a:noFill/>
              <a:prstDash val="solid"/>
              <a:miter/>
            </a:ln>
          </p:spPr>
        </p:sp>
        <p:sp>
          <p:nvSpPr>
            <p:cNvPr name="TextBox 7" id="7"/>
            <p:cNvSpPr txBox="true"/>
            <p:nvPr/>
          </p:nvSpPr>
          <p:spPr>
            <a:xfrm>
              <a:off x="0" y="-38100"/>
              <a:ext cx="775295"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8074965" y="3690638"/>
            <a:ext cx="2768690" cy="946825"/>
            <a:chOff x="0" y="0"/>
            <a:chExt cx="775295" cy="265132"/>
          </a:xfrm>
        </p:grpSpPr>
        <p:sp>
          <p:nvSpPr>
            <p:cNvPr name="Freeform 9" id="9"/>
            <p:cNvSpPr/>
            <p:nvPr/>
          </p:nvSpPr>
          <p:spPr>
            <a:xfrm flipH="false" flipV="false" rot="0">
              <a:off x="0" y="0"/>
              <a:ext cx="775295" cy="265132"/>
            </a:xfrm>
            <a:custGeom>
              <a:avLst/>
              <a:gdLst/>
              <a:ahLst/>
              <a:cxnLst/>
              <a:rect r="r" b="b" t="t" l="l"/>
              <a:pathLst>
                <a:path h="265132" w="775295">
                  <a:moveTo>
                    <a:pt x="0" y="0"/>
                  </a:moveTo>
                  <a:lnTo>
                    <a:pt x="775295" y="0"/>
                  </a:lnTo>
                  <a:lnTo>
                    <a:pt x="775295" y="265132"/>
                  </a:lnTo>
                  <a:lnTo>
                    <a:pt x="0" y="265132"/>
                  </a:lnTo>
                  <a:close/>
                </a:path>
              </a:pathLst>
            </a:custGeom>
            <a:solidFill>
              <a:srgbClr val="145DA0"/>
            </a:solidFill>
            <a:ln cap="sq">
              <a:noFill/>
              <a:prstDash val="solid"/>
              <a:miter/>
            </a:ln>
          </p:spPr>
        </p:sp>
        <p:sp>
          <p:nvSpPr>
            <p:cNvPr name="TextBox 10" id="10"/>
            <p:cNvSpPr txBox="true"/>
            <p:nvPr/>
          </p:nvSpPr>
          <p:spPr>
            <a:xfrm>
              <a:off x="0" y="-38100"/>
              <a:ext cx="775295"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8074965" y="5535957"/>
            <a:ext cx="2768690" cy="946825"/>
            <a:chOff x="0" y="0"/>
            <a:chExt cx="775295" cy="265132"/>
          </a:xfrm>
        </p:grpSpPr>
        <p:sp>
          <p:nvSpPr>
            <p:cNvPr name="Freeform 12" id="12"/>
            <p:cNvSpPr/>
            <p:nvPr/>
          </p:nvSpPr>
          <p:spPr>
            <a:xfrm flipH="false" flipV="false" rot="0">
              <a:off x="0" y="0"/>
              <a:ext cx="775295" cy="265132"/>
            </a:xfrm>
            <a:custGeom>
              <a:avLst/>
              <a:gdLst/>
              <a:ahLst/>
              <a:cxnLst/>
              <a:rect r="r" b="b" t="t" l="l"/>
              <a:pathLst>
                <a:path h="265132" w="775295">
                  <a:moveTo>
                    <a:pt x="0" y="0"/>
                  </a:moveTo>
                  <a:lnTo>
                    <a:pt x="775295" y="0"/>
                  </a:lnTo>
                  <a:lnTo>
                    <a:pt x="775295" y="265132"/>
                  </a:lnTo>
                  <a:lnTo>
                    <a:pt x="0" y="265132"/>
                  </a:lnTo>
                  <a:close/>
                </a:path>
              </a:pathLst>
            </a:custGeom>
            <a:solidFill>
              <a:srgbClr val="145DA0"/>
            </a:solidFill>
            <a:ln cap="sq">
              <a:noFill/>
              <a:prstDash val="solid"/>
              <a:miter/>
            </a:ln>
          </p:spPr>
        </p:sp>
        <p:sp>
          <p:nvSpPr>
            <p:cNvPr name="TextBox 13" id="13"/>
            <p:cNvSpPr txBox="true"/>
            <p:nvPr/>
          </p:nvSpPr>
          <p:spPr>
            <a:xfrm>
              <a:off x="0" y="-38100"/>
              <a:ext cx="775295"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4754134" y="3690638"/>
            <a:ext cx="2768690" cy="946825"/>
            <a:chOff x="0" y="0"/>
            <a:chExt cx="775295" cy="265132"/>
          </a:xfrm>
        </p:grpSpPr>
        <p:sp>
          <p:nvSpPr>
            <p:cNvPr name="Freeform 15" id="15"/>
            <p:cNvSpPr/>
            <p:nvPr/>
          </p:nvSpPr>
          <p:spPr>
            <a:xfrm flipH="false" flipV="false" rot="0">
              <a:off x="0" y="0"/>
              <a:ext cx="775295" cy="265132"/>
            </a:xfrm>
            <a:custGeom>
              <a:avLst/>
              <a:gdLst/>
              <a:ahLst/>
              <a:cxnLst/>
              <a:rect r="r" b="b" t="t" l="l"/>
              <a:pathLst>
                <a:path h="265132" w="775295">
                  <a:moveTo>
                    <a:pt x="0" y="0"/>
                  </a:moveTo>
                  <a:lnTo>
                    <a:pt x="775295" y="0"/>
                  </a:lnTo>
                  <a:lnTo>
                    <a:pt x="775295" y="265132"/>
                  </a:lnTo>
                  <a:lnTo>
                    <a:pt x="0" y="265132"/>
                  </a:lnTo>
                  <a:close/>
                </a:path>
              </a:pathLst>
            </a:custGeom>
            <a:solidFill>
              <a:srgbClr val="145DA0"/>
            </a:solidFill>
            <a:ln cap="sq">
              <a:noFill/>
              <a:prstDash val="solid"/>
              <a:miter/>
            </a:ln>
          </p:spPr>
        </p:sp>
        <p:sp>
          <p:nvSpPr>
            <p:cNvPr name="TextBox 16" id="16"/>
            <p:cNvSpPr txBox="true"/>
            <p:nvPr/>
          </p:nvSpPr>
          <p:spPr>
            <a:xfrm>
              <a:off x="0" y="-38100"/>
              <a:ext cx="775295"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4817756" y="5535957"/>
            <a:ext cx="2768690" cy="946825"/>
            <a:chOff x="0" y="0"/>
            <a:chExt cx="775295" cy="265132"/>
          </a:xfrm>
        </p:grpSpPr>
        <p:sp>
          <p:nvSpPr>
            <p:cNvPr name="Freeform 18" id="18"/>
            <p:cNvSpPr/>
            <p:nvPr/>
          </p:nvSpPr>
          <p:spPr>
            <a:xfrm flipH="false" flipV="false" rot="0">
              <a:off x="0" y="0"/>
              <a:ext cx="775295" cy="265132"/>
            </a:xfrm>
            <a:custGeom>
              <a:avLst/>
              <a:gdLst/>
              <a:ahLst/>
              <a:cxnLst/>
              <a:rect r="r" b="b" t="t" l="l"/>
              <a:pathLst>
                <a:path h="265132" w="775295">
                  <a:moveTo>
                    <a:pt x="0" y="0"/>
                  </a:moveTo>
                  <a:lnTo>
                    <a:pt x="775295" y="0"/>
                  </a:lnTo>
                  <a:lnTo>
                    <a:pt x="775295" y="265132"/>
                  </a:lnTo>
                  <a:lnTo>
                    <a:pt x="0" y="265132"/>
                  </a:lnTo>
                  <a:close/>
                </a:path>
              </a:pathLst>
            </a:custGeom>
            <a:solidFill>
              <a:srgbClr val="145DA0"/>
            </a:solidFill>
            <a:ln cap="sq">
              <a:noFill/>
              <a:prstDash val="solid"/>
              <a:miter/>
            </a:ln>
          </p:spPr>
        </p:sp>
        <p:sp>
          <p:nvSpPr>
            <p:cNvPr name="TextBox 19" id="19"/>
            <p:cNvSpPr txBox="true"/>
            <p:nvPr/>
          </p:nvSpPr>
          <p:spPr>
            <a:xfrm>
              <a:off x="0" y="-38100"/>
              <a:ext cx="775295"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47451" y="3690638"/>
            <a:ext cx="1244050" cy="1047075"/>
          </a:xfrm>
          <a:custGeom>
            <a:avLst/>
            <a:gdLst/>
            <a:ahLst/>
            <a:cxnLst/>
            <a:rect r="r" b="b" t="t" l="l"/>
            <a:pathLst>
              <a:path h="1047075" w="1244050">
                <a:moveTo>
                  <a:pt x="0" y="0"/>
                </a:moveTo>
                <a:lnTo>
                  <a:pt x="1244050" y="0"/>
                </a:lnTo>
                <a:lnTo>
                  <a:pt x="1244050" y="1047075"/>
                </a:lnTo>
                <a:lnTo>
                  <a:pt x="0" y="1047075"/>
                </a:lnTo>
                <a:lnTo>
                  <a:pt x="0" y="0"/>
                </a:lnTo>
                <a:close/>
              </a:path>
            </a:pathLst>
          </a:custGeom>
          <a:blipFill>
            <a:blip r:embed="rId2"/>
            <a:stretch>
              <a:fillRect l="0" t="0" r="0" b="0"/>
            </a:stretch>
          </a:blipFill>
        </p:spPr>
      </p:sp>
      <p:sp>
        <p:nvSpPr>
          <p:cNvPr name="TextBox 21" id="21"/>
          <p:cNvSpPr txBox="true"/>
          <p:nvPr/>
        </p:nvSpPr>
        <p:spPr>
          <a:xfrm rot="0">
            <a:off x="5758470" y="1309390"/>
            <a:ext cx="7274437"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0569E"/>
                </a:solidFill>
                <a:latin typeface="Open Sans Extra Bold"/>
                <a:ea typeface="Open Sans Extra Bold"/>
                <a:cs typeface="Open Sans Extra Bold"/>
                <a:sym typeface="Open Sans Extra Bold"/>
              </a:rPr>
              <a:t>Our Team</a:t>
            </a:r>
          </a:p>
        </p:txBody>
      </p:sp>
      <p:sp>
        <p:nvSpPr>
          <p:cNvPr name="TextBox 22" id="22"/>
          <p:cNvSpPr txBox="true"/>
          <p:nvPr/>
        </p:nvSpPr>
        <p:spPr>
          <a:xfrm rot="0">
            <a:off x="1455122" y="3788459"/>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Sherifa Mahmoud</a:t>
            </a:r>
          </a:p>
        </p:txBody>
      </p:sp>
      <p:sp>
        <p:nvSpPr>
          <p:cNvPr name="TextBox 23" id="23"/>
          <p:cNvSpPr txBox="true"/>
          <p:nvPr/>
        </p:nvSpPr>
        <p:spPr>
          <a:xfrm rot="0">
            <a:off x="1391501" y="4116425"/>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Frontend developer</a:t>
            </a:r>
          </a:p>
        </p:txBody>
      </p:sp>
      <p:sp>
        <p:nvSpPr>
          <p:cNvPr name="TextBox 24" id="24"/>
          <p:cNvSpPr txBox="true"/>
          <p:nvPr/>
        </p:nvSpPr>
        <p:spPr>
          <a:xfrm rot="0">
            <a:off x="1455122" y="5633778"/>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Farah Ahmed </a:t>
            </a:r>
          </a:p>
        </p:txBody>
      </p:sp>
      <p:sp>
        <p:nvSpPr>
          <p:cNvPr name="TextBox 25" id="25"/>
          <p:cNvSpPr txBox="true"/>
          <p:nvPr/>
        </p:nvSpPr>
        <p:spPr>
          <a:xfrm rot="0">
            <a:off x="1391501" y="5961745"/>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Frontend developer</a:t>
            </a:r>
          </a:p>
        </p:txBody>
      </p:sp>
      <p:sp>
        <p:nvSpPr>
          <p:cNvPr name="TextBox 26" id="26"/>
          <p:cNvSpPr txBox="true"/>
          <p:nvPr/>
        </p:nvSpPr>
        <p:spPr>
          <a:xfrm rot="0">
            <a:off x="8138587" y="3788459"/>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Ahmed Hamed</a:t>
            </a:r>
          </a:p>
        </p:txBody>
      </p:sp>
      <p:sp>
        <p:nvSpPr>
          <p:cNvPr name="TextBox 27" id="27"/>
          <p:cNvSpPr txBox="true"/>
          <p:nvPr/>
        </p:nvSpPr>
        <p:spPr>
          <a:xfrm rot="0">
            <a:off x="8202208" y="5633778"/>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Ahmed Harfoush</a:t>
            </a:r>
          </a:p>
        </p:txBody>
      </p:sp>
      <p:sp>
        <p:nvSpPr>
          <p:cNvPr name="TextBox 28" id="28"/>
          <p:cNvSpPr txBox="true"/>
          <p:nvPr/>
        </p:nvSpPr>
        <p:spPr>
          <a:xfrm rot="0">
            <a:off x="8074965" y="5961745"/>
            <a:ext cx="2641447" cy="559741"/>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Frontend developer</a:t>
            </a:r>
          </a:p>
          <a:p>
            <a:pPr algn="ctr">
              <a:lnSpc>
                <a:spcPts val="2223"/>
              </a:lnSpc>
            </a:pPr>
          </a:p>
        </p:txBody>
      </p:sp>
      <p:sp>
        <p:nvSpPr>
          <p:cNvPr name="TextBox 29" id="29"/>
          <p:cNvSpPr txBox="true"/>
          <p:nvPr/>
        </p:nvSpPr>
        <p:spPr>
          <a:xfrm rot="0">
            <a:off x="14754134" y="6962323"/>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Mohamed Reda</a:t>
            </a:r>
          </a:p>
        </p:txBody>
      </p:sp>
      <p:sp>
        <p:nvSpPr>
          <p:cNvPr name="TextBox 30" id="30"/>
          <p:cNvSpPr txBox="true"/>
          <p:nvPr/>
        </p:nvSpPr>
        <p:spPr>
          <a:xfrm rot="0">
            <a:off x="15136292" y="6939481"/>
            <a:ext cx="2641447" cy="559741"/>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Frontend developer</a:t>
            </a:r>
          </a:p>
          <a:p>
            <a:pPr algn="ctr">
              <a:lnSpc>
                <a:spcPts val="2223"/>
              </a:lnSpc>
            </a:pPr>
          </a:p>
        </p:txBody>
      </p:sp>
      <p:sp>
        <p:nvSpPr>
          <p:cNvPr name="TextBox 31" id="31"/>
          <p:cNvSpPr txBox="true"/>
          <p:nvPr/>
        </p:nvSpPr>
        <p:spPr>
          <a:xfrm rot="0">
            <a:off x="8074965" y="4116425"/>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Frontend developer</a:t>
            </a:r>
          </a:p>
        </p:txBody>
      </p:sp>
      <p:sp>
        <p:nvSpPr>
          <p:cNvPr name="TextBox 32" id="32"/>
          <p:cNvSpPr txBox="true"/>
          <p:nvPr/>
        </p:nvSpPr>
        <p:spPr>
          <a:xfrm rot="0">
            <a:off x="14817756" y="3788459"/>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Mohamed Reda</a:t>
            </a:r>
          </a:p>
        </p:txBody>
      </p:sp>
      <p:sp>
        <p:nvSpPr>
          <p:cNvPr name="TextBox 33" id="33"/>
          <p:cNvSpPr txBox="true"/>
          <p:nvPr/>
        </p:nvSpPr>
        <p:spPr>
          <a:xfrm rot="0">
            <a:off x="14754134" y="4116425"/>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Frontend developer</a:t>
            </a:r>
          </a:p>
        </p:txBody>
      </p:sp>
      <p:sp>
        <p:nvSpPr>
          <p:cNvPr name="TextBox 34" id="34"/>
          <p:cNvSpPr txBox="true"/>
          <p:nvPr/>
        </p:nvSpPr>
        <p:spPr>
          <a:xfrm rot="0">
            <a:off x="14881377" y="5633778"/>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Khairy Khaled</a:t>
            </a:r>
          </a:p>
        </p:txBody>
      </p:sp>
      <p:sp>
        <p:nvSpPr>
          <p:cNvPr name="TextBox 35" id="35"/>
          <p:cNvSpPr txBox="true"/>
          <p:nvPr/>
        </p:nvSpPr>
        <p:spPr>
          <a:xfrm rot="0">
            <a:off x="14881377" y="5961745"/>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Frontend developer</a:t>
            </a:r>
          </a:p>
        </p:txBody>
      </p:sp>
      <p:sp>
        <p:nvSpPr>
          <p:cNvPr name="Freeform 36" id="36"/>
          <p:cNvSpPr/>
          <p:nvPr/>
        </p:nvSpPr>
        <p:spPr>
          <a:xfrm flipH="false" flipV="false" rot="0">
            <a:off x="147451" y="5535957"/>
            <a:ext cx="1244050" cy="1047075"/>
          </a:xfrm>
          <a:custGeom>
            <a:avLst/>
            <a:gdLst/>
            <a:ahLst/>
            <a:cxnLst/>
            <a:rect r="r" b="b" t="t" l="l"/>
            <a:pathLst>
              <a:path h="1047075" w="1244050">
                <a:moveTo>
                  <a:pt x="0" y="0"/>
                </a:moveTo>
                <a:lnTo>
                  <a:pt x="1244050" y="0"/>
                </a:lnTo>
                <a:lnTo>
                  <a:pt x="1244050" y="1047075"/>
                </a:lnTo>
                <a:lnTo>
                  <a:pt x="0" y="1047075"/>
                </a:lnTo>
                <a:lnTo>
                  <a:pt x="0" y="0"/>
                </a:lnTo>
                <a:close/>
              </a:path>
            </a:pathLst>
          </a:custGeom>
          <a:blipFill>
            <a:blip r:embed="rId2"/>
            <a:stretch>
              <a:fillRect l="0" t="0" r="0" b="0"/>
            </a:stretch>
          </a:blipFill>
        </p:spPr>
      </p:sp>
      <p:sp>
        <p:nvSpPr>
          <p:cNvPr name="Freeform 37" id="37"/>
          <p:cNvSpPr/>
          <p:nvPr/>
        </p:nvSpPr>
        <p:spPr>
          <a:xfrm flipH="false" flipV="false" rot="0">
            <a:off x="6830916" y="3690638"/>
            <a:ext cx="1244050" cy="1047075"/>
          </a:xfrm>
          <a:custGeom>
            <a:avLst/>
            <a:gdLst/>
            <a:ahLst/>
            <a:cxnLst/>
            <a:rect r="r" b="b" t="t" l="l"/>
            <a:pathLst>
              <a:path h="1047075" w="1244050">
                <a:moveTo>
                  <a:pt x="0" y="0"/>
                </a:moveTo>
                <a:lnTo>
                  <a:pt x="1244049" y="0"/>
                </a:lnTo>
                <a:lnTo>
                  <a:pt x="1244049" y="1047075"/>
                </a:lnTo>
                <a:lnTo>
                  <a:pt x="0" y="1047075"/>
                </a:lnTo>
                <a:lnTo>
                  <a:pt x="0" y="0"/>
                </a:lnTo>
                <a:close/>
              </a:path>
            </a:pathLst>
          </a:custGeom>
          <a:blipFill>
            <a:blip r:embed="rId2"/>
            <a:stretch>
              <a:fillRect l="0" t="0" r="0" b="0"/>
            </a:stretch>
          </a:blipFill>
        </p:spPr>
      </p:sp>
      <p:sp>
        <p:nvSpPr>
          <p:cNvPr name="Freeform 38" id="38"/>
          <p:cNvSpPr/>
          <p:nvPr/>
        </p:nvSpPr>
        <p:spPr>
          <a:xfrm flipH="false" flipV="false" rot="0">
            <a:off x="6830916" y="5535957"/>
            <a:ext cx="1244050" cy="1047075"/>
          </a:xfrm>
          <a:custGeom>
            <a:avLst/>
            <a:gdLst/>
            <a:ahLst/>
            <a:cxnLst/>
            <a:rect r="r" b="b" t="t" l="l"/>
            <a:pathLst>
              <a:path h="1047075" w="1244050">
                <a:moveTo>
                  <a:pt x="0" y="0"/>
                </a:moveTo>
                <a:lnTo>
                  <a:pt x="1244049" y="0"/>
                </a:lnTo>
                <a:lnTo>
                  <a:pt x="1244049" y="1047075"/>
                </a:lnTo>
                <a:lnTo>
                  <a:pt x="0" y="1047075"/>
                </a:lnTo>
                <a:lnTo>
                  <a:pt x="0" y="0"/>
                </a:lnTo>
                <a:close/>
              </a:path>
            </a:pathLst>
          </a:custGeom>
          <a:blipFill>
            <a:blip r:embed="rId2"/>
            <a:stretch>
              <a:fillRect l="0" t="0" r="0" b="0"/>
            </a:stretch>
          </a:blipFill>
        </p:spPr>
      </p:sp>
      <p:sp>
        <p:nvSpPr>
          <p:cNvPr name="Freeform 39" id="39"/>
          <p:cNvSpPr/>
          <p:nvPr/>
        </p:nvSpPr>
        <p:spPr>
          <a:xfrm flipH="false" flipV="false" rot="0">
            <a:off x="13510085" y="3758458"/>
            <a:ext cx="1244050" cy="1047075"/>
          </a:xfrm>
          <a:custGeom>
            <a:avLst/>
            <a:gdLst/>
            <a:ahLst/>
            <a:cxnLst/>
            <a:rect r="r" b="b" t="t" l="l"/>
            <a:pathLst>
              <a:path h="1047075" w="1244050">
                <a:moveTo>
                  <a:pt x="0" y="0"/>
                </a:moveTo>
                <a:lnTo>
                  <a:pt x="1244049" y="0"/>
                </a:lnTo>
                <a:lnTo>
                  <a:pt x="1244049" y="1047076"/>
                </a:lnTo>
                <a:lnTo>
                  <a:pt x="0" y="1047076"/>
                </a:lnTo>
                <a:lnTo>
                  <a:pt x="0" y="0"/>
                </a:lnTo>
                <a:close/>
              </a:path>
            </a:pathLst>
          </a:custGeom>
          <a:blipFill>
            <a:blip r:embed="rId2"/>
            <a:stretch>
              <a:fillRect l="0" t="0" r="0" b="0"/>
            </a:stretch>
          </a:blipFill>
        </p:spPr>
      </p:sp>
      <p:sp>
        <p:nvSpPr>
          <p:cNvPr name="Freeform 40" id="40"/>
          <p:cNvSpPr/>
          <p:nvPr/>
        </p:nvSpPr>
        <p:spPr>
          <a:xfrm flipH="false" flipV="false" rot="0">
            <a:off x="13577330" y="5535957"/>
            <a:ext cx="1244050" cy="1047075"/>
          </a:xfrm>
          <a:custGeom>
            <a:avLst/>
            <a:gdLst/>
            <a:ahLst/>
            <a:cxnLst/>
            <a:rect r="r" b="b" t="t" l="l"/>
            <a:pathLst>
              <a:path h="1047075" w="1244050">
                <a:moveTo>
                  <a:pt x="0" y="0"/>
                </a:moveTo>
                <a:lnTo>
                  <a:pt x="1244050" y="0"/>
                </a:lnTo>
                <a:lnTo>
                  <a:pt x="1244050" y="1047075"/>
                </a:lnTo>
                <a:lnTo>
                  <a:pt x="0" y="1047075"/>
                </a:lnTo>
                <a:lnTo>
                  <a:pt x="0" y="0"/>
                </a:lnTo>
                <a:close/>
              </a:path>
            </a:pathLst>
          </a:custGeom>
          <a:blipFill>
            <a:blip r:embed="rId2"/>
            <a:stretch>
              <a:fillRect l="0" t="0" r="0" b="0"/>
            </a:stretch>
          </a:blipFill>
        </p:spPr>
      </p:sp>
      <p:grpSp>
        <p:nvGrpSpPr>
          <p:cNvPr name="Group 41" id="41"/>
          <p:cNvGrpSpPr/>
          <p:nvPr/>
        </p:nvGrpSpPr>
        <p:grpSpPr>
          <a:xfrm rot="0">
            <a:off x="0" y="0"/>
            <a:ext cx="18288000" cy="756959"/>
            <a:chOff x="0" y="0"/>
            <a:chExt cx="4816593" cy="199364"/>
          </a:xfrm>
        </p:grpSpPr>
        <p:sp>
          <p:nvSpPr>
            <p:cNvPr name="Freeform 42" id="42"/>
            <p:cNvSpPr/>
            <p:nvPr/>
          </p:nvSpPr>
          <p:spPr>
            <a:xfrm flipH="false" flipV="false" rot="0">
              <a:off x="0" y="0"/>
              <a:ext cx="4816592" cy="199364"/>
            </a:xfrm>
            <a:custGeom>
              <a:avLst/>
              <a:gdLst/>
              <a:ahLst/>
              <a:cxnLst/>
              <a:rect r="r" b="b" t="t" l="l"/>
              <a:pathLst>
                <a:path h="199364" w="4816592">
                  <a:moveTo>
                    <a:pt x="0" y="0"/>
                  </a:moveTo>
                  <a:lnTo>
                    <a:pt x="4816592" y="0"/>
                  </a:lnTo>
                  <a:lnTo>
                    <a:pt x="4816592" y="199364"/>
                  </a:lnTo>
                  <a:lnTo>
                    <a:pt x="0" y="199364"/>
                  </a:lnTo>
                  <a:close/>
                </a:path>
              </a:pathLst>
            </a:custGeom>
            <a:solidFill>
              <a:srgbClr val="00569E"/>
            </a:solidFill>
            <a:ln cap="sq">
              <a:noFill/>
              <a:prstDash val="solid"/>
              <a:miter/>
            </a:ln>
          </p:spPr>
        </p:sp>
        <p:sp>
          <p:nvSpPr>
            <p:cNvPr name="TextBox 43" id="43"/>
            <p:cNvSpPr txBox="true"/>
            <p:nvPr/>
          </p:nvSpPr>
          <p:spPr>
            <a:xfrm>
              <a:off x="0" y="-38100"/>
              <a:ext cx="4816593" cy="237464"/>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0" y="9530041"/>
            <a:ext cx="18288000" cy="756959"/>
            <a:chOff x="0" y="0"/>
            <a:chExt cx="4816593" cy="199364"/>
          </a:xfrm>
        </p:grpSpPr>
        <p:sp>
          <p:nvSpPr>
            <p:cNvPr name="Freeform 45" id="45"/>
            <p:cNvSpPr/>
            <p:nvPr/>
          </p:nvSpPr>
          <p:spPr>
            <a:xfrm flipH="false" flipV="false" rot="0">
              <a:off x="0" y="0"/>
              <a:ext cx="4816592" cy="199364"/>
            </a:xfrm>
            <a:custGeom>
              <a:avLst/>
              <a:gdLst/>
              <a:ahLst/>
              <a:cxnLst/>
              <a:rect r="r" b="b" t="t" l="l"/>
              <a:pathLst>
                <a:path h="199364" w="4816592">
                  <a:moveTo>
                    <a:pt x="0" y="0"/>
                  </a:moveTo>
                  <a:lnTo>
                    <a:pt x="4816592" y="0"/>
                  </a:lnTo>
                  <a:lnTo>
                    <a:pt x="4816592" y="199364"/>
                  </a:lnTo>
                  <a:lnTo>
                    <a:pt x="0" y="199364"/>
                  </a:lnTo>
                  <a:close/>
                </a:path>
              </a:pathLst>
            </a:custGeom>
            <a:solidFill>
              <a:srgbClr val="00569E"/>
            </a:solidFill>
            <a:ln cap="sq">
              <a:noFill/>
              <a:prstDash val="solid"/>
              <a:miter/>
            </a:ln>
          </p:spPr>
        </p:sp>
        <p:sp>
          <p:nvSpPr>
            <p:cNvPr name="TextBox 46" id="46"/>
            <p:cNvSpPr txBox="true"/>
            <p:nvPr/>
          </p:nvSpPr>
          <p:spPr>
            <a:xfrm>
              <a:off x="0" y="-38100"/>
              <a:ext cx="4816593" cy="23746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5736916" y="5778432"/>
            <a:ext cx="399176" cy="399176"/>
          </a:xfrm>
          <a:custGeom>
            <a:avLst/>
            <a:gdLst/>
            <a:ahLst/>
            <a:cxnLst/>
            <a:rect r="r" b="b" t="t" l="l"/>
            <a:pathLst>
              <a:path h="399176" w="399176">
                <a:moveTo>
                  <a:pt x="0" y="0"/>
                </a:moveTo>
                <a:lnTo>
                  <a:pt x="399175" y="0"/>
                </a:lnTo>
                <a:lnTo>
                  <a:pt x="399175" y="399175"/>
                </a:lnTo>
                <a:lnTo>
                  <a:pt x="0" y="399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36916" y="6339014"/>
            <a:ext cx="399176" cy="399176"/>
          </a:xfrm>
          <a:custGeom>
            <a:avLst/>
            <a:gdLst/>
            <a:ahLst/>
            <a:cxnLst/>
            <a:rect r="r" b="b" t="t" l="l"/>
            <a:pathLst>
              <a:path h="399176" w="399176">
                <a:moveTo>
                  <a:pt x="0" y="0"/>
                </a:moveTo>
                <a:lnTo>
                  <a:pt x="399175" y="0"/>
                </a:lnTo>
                <a:lnTo>
                  <a:pt x="399175" y="399176"/>
                </a:lnTo>
                <a:lnTo>
                  <a:pt x="0" y="399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5736916" y="6907158"/>
            <a:ext cx="399176" cy="399176"/>
          </a:xfrm>
          <a:custGeom>
            <a:avLst/>
            <a:gdLst/>
            <a:ahLst/>
            <a:cxnLst/>
            <a:rect r="r" b="b" t="t" l="l"/>
            <a:pathLst>
              <a:path h="399176" w="399176">
                <a:moveTo>
                  <a:pt x="0" y="0"/>
                </a:moveTo>
                <a:lnTo>
                  <a:pt x="399175" y="0"/>
                </a:lnTo>
                <a:lnTo>
                  <a:pt x="399175" y="399176"/>
                </a:lnTo>
                <a:lnTo>
                  <a:pt x="0" y="399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5" id="5"/>
          <p:cNvGrpSpPr/>
          <p:nvPr/>
        </p:nvGrpSpPr>
        <p:grpSpPr>
          <a:xfrm rot="0">
            <a:off x="0" y="0"/>
            <a:ext cx="18288000" cy="756959"/>
            <a:chOff x="0" y="0"/>
            <a:chExt cx="4816593" cy="199364"/>
          </a:xfrm>
        </p:grpSpPr>
        <p:sp>
          <p:nvSpPr>
            <p:cNvPr name="Freeform 6" id="6"/>
            <p:cNvSpPr/>
            <p:nvPr/>
          </p:nvSpPr>
          <p:spPr>
            <a:xfrm flipH="false" flipV="false" rot="0">
              <a:off x="0" y="0"/>
              <a:ext cx="4816592" cy="199364"/>
            </a:xfrm>
            <a:custGeom>
              <a:avLst/>
              <a:gdLst/>
              <a:ahLst/>
              <a:cxnLst/>
              <a:rect r="r" b="b" t="t" l="l"/>
              <a:pathLst>
                <a:path h="199364" w="4816592">
                  <a:moveTo>
                    <a:pt x="0" y="0"/>
                  </a:moveTo>
                  <a:lnTo>
                    <a:pt x="4816592" y="0"/>
                  </a:lnTo>
                  <a:lnTo>
                    <a:pt x="4816592" y="199364"/>
                  </a:lnTo>
                  <a:lnTo>
                    <a:pt x="0" y="199364"/>
                  </a:lnTo>
                  <a:close/>
                </a:path>
              </a:pathLst>
            </a:custGeom>
            <a:solidFill>
              <a:srgbClr val="00569E"/>
            </a:solidFill>
            <a:ln cap="sq">
              <a:noFill/>
              <a:prstDash val="solid"/>
              <a:miter/>
            </a:ln>
          </p:spPr>
        </p:sp>
        <p:sp>
          <p:nvSpPr>
            <p:cNvPr name="TextBox 7" id="7"/>
            <p:cNvSpPr txBox="true"/>
            <p:nvPr/>
          </p:nvSpPr>
          <p:spPr>
            <a:xfrm>
              <a:off x="0" y="-38100"/>
              <a:ext cx="4816593" cy="23746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9530041"/>
            <a:ext cx="18288000" cy="756959"/>
            <a:chOff x="0" y="0"/>
            <a:chExt cx="4816593" cy="199364"/>
          </a:xfrm>
        </p:grpSpPr>
        <p:sp>
          <p:nvSpPr>
            <p:cNvPr name="Freeform 9" id="9"/>
            <p:cNvSpPr/>
            <p:nvPr/>
          </p:nvSpPr>
          <p:spPr>
            <a:xfrm flipH="false" flipV="false" rot="0">
              <a:off x="0" y="0"/>
              <a:ext cx="4816592" cy="199364"/>
            </a:xfrm>
            <a:custGeom>
              <a:avLst/>
              <a:gdLst/>
              <a:ahLst/>
              <a:cxnLst/>
              <a:rect r="r" b="b" t="t" l="l"/>
              <a:pathLst>
                <a:path h="199364" w="4816592">
                  <a:moveTo>
                    <a:pt x="0" y="0"/>
                  </a:moveTo>
                  <a:lnTo>
                    <a:pt x="4816592" y="0"/>
                  </a:lnTo>
                  <a:lnTo>
                    <a:pt x="4816592" y="199364"/>
                  </a:lnTo>
                  <a:lnTo>
                    <a:pt x="0" y="199364"/>
                  </a:lnTo>
                  <a:close/>
                </a:path>
              </a:pathLst>
            </a:custGeom>
            <a:solidFill>
              <a:srgbClr val="145DA0"/>
            </a:solidFill>
            <a:ln cap="sq">
              <a:noFill/>
              <a:prstDash val="solid"/>
              <a:miter/>
            </a:ln>
          </p:spPr>
        </p:sp>
        <p:sp>
          <p:nvSpPr>
            <p:cNvPr name="TextBox 10" id="10"/>
            <p:cNvSpPr txBox="true"/>
            <p:nvPr/>
          </p:nvSpPr>
          <p:spPr>
            <a:xfrm>
              <a:off x="0" y="-38100"/>
              <a:ext cx="4816593" cy="23746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8">
              <a:alphaModFix amt="20999"/>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4734204" y="2443632"/>
            <a:ext cx="8819592" cy="1775085"/>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0569E"/>
                </a:solidFill>
                <a:latin typeface="Open Sans Extra Bold"/>
                <a:ea typeface="Open Sans Extra Bold"/>
                <a:cs typeface="Open Sans Extra Bold"/>
                <a:sym typeface="Open Sans Extra Bold"/>
              </a:rPr>
              <a:t>THANK YOU!</a:t>
            </a:r>
          </a:p>
        </p:txBody>
      </p:sp>
      <p:sp>
        <p:nvSpPr>
          <p:cNvPr name="TextBox 13" id="13"/>
          <p:cNvSpPr txBox="true"/>
          <p:nvPr/>
        </p:nvSpPr>
        <p:spPr>
          <a:xfrm rot="0">
            <a:off x="5736916" y="4723541"/>
            <a:ext cx="3747646" cy="515647"/>
          </a:xfrm>
          <a:prstGeom prst="rect">
            <a:avLst/>
          </a:prstGeom>
        </p:spPr>
        <p:txBody>
          <a:bodyPr anchor="t" rtlCol="false" tIns="0" lIns="0" bIns="0" rIns="0">
            <a:spAutoFit/>
          </a:bodyPr>
          <a:lstStyle/>
          <a:p>
            <a:pPr algn="l" marL="0" indent="0" lvl="1">
              <a:lnSpc>
                <a:spcPts val="4050"/>
              </a:lnSpc>
              <a:spcBef>
                <a:spcPct val="0"/>
              </a:spcBef>
            </a:pPr>
            <a:r>
              <a:rPr lang="en-US" b="true" sz="2893" spc="-57">
                <a:solidFill>
                  <a:srgbClr val="145DA0"/>
                </a:solidFill>
                <a:latin typeface="Poppins Bold"/>
                <a:ea typeface="Poppins Bold"/>
                <a:cs typeface="Poppins Bold"/>
                <a:sym typeface="Poppins Bold"/>
              </a:rPr>
              <a:t>ITC COLLAGE</a:t>
            </a:r>
          </a:p>
        </p:txBody>
      </p:sp>
      <p:sp>
        <p:nvSpPr>
          <p:cNvPr name="TextBox 14" id="14"/>
          <p:cNvSpPr txBox="true"/>
          <p:nvPr/>
        </p:nvSpPr>
        <p:spPr>
          <a:xfrm rot="0">
            <a:off x="6273438" y="6281864"/>
            <a:ext cx="3788059" cy="325492"/>
          </a:xfrm>
          <a:prstGeom prst="rect">
            <a:avLst/>
          </a:prstGeom>
        </p:spPr>
        <p:txBody>
          <a:bodyPr anchor="t" rtlCol="false" tIns="0" lIns="0" bIns="0" rIns="0">
            <a:spAutoFit/>
          </a:bodyPr>
          <a:lstStyle/>
          <a:p>
            <a:pPr algn="l" marL="0" indent="0" lvl="1">
              <a:lnSpc>
                <a:spcPts val="2534"/>
              </a:lnSpc>
              <a:spcBef>
                <a:spcPct val="0"/>
              </a:spcBef>
            </a:pPr>
            <a:r>
              <a:rPr lang="en-US" sz="1810" spc="-36">
                <a:solidFill>
                  <a:srgbClr val="145DA0"/>
                </a:solidFill>
                <a:latin typeface="Poppins"/>
                <a:ea typeface="Poppins"/>
                <a:cs typeface="Poppins"/>
                <a:sym typeface="Poppins"/>
              </a:rPr>
              <a:t>https://itc-college.com/</a:t>
            </a:r>
          </a:p>
        </p:txBody>
      </p:sp>
      <p:sp>
        <p:nvSpPr>
          <p:cNvPr name="TextBox 15" id="15"/>
          <p:cNvSpPr txBox="true"/>
          <p:nvPr/>
        </p:nvSpPr>
        <p:spPr>
          <a:xfrm rot="0">
            <a:off x="6273438" y="6905490"/>
            <a:ext cx="3788059" cy="639817"/>
          </a:xfrm>
          <a:prstGeom prst="rect">
            <a:avLst/>
          </a:prstGeom>
        </p:spPr>
        <p:txBody>
          <a:bodyPr anchor="t" rtlCol="false" tIns="0" lIns="0" bIns="0" rIns="0">
            <a:spAutoFit/>
          </a:bodyPr>
          <a:lstStyle/>
          <a:p>
            <a:pPr algn="l" marL="0" indent="0" lvl="1">
              <a:lnSpc>
                <a:spcPts val="2534"/>
              </a:lnSpc>
              <a:spcBef>
                <a:spcPct val="0"/>
              </a:spcBef>
            </a:pPr>
            <a:r>
              <a:rPr lang="en-US" sz="1810" spc="-36">
                <a:solidFill>
                  <a:srgbClr val="145DA0"/>
                </a:solidFill>
                <a:latin typeface="Poppins"/>
                <a:ea typeface="Poppins"/>
                <a:cs typeface="Poppins"/>
                <a:sym typeface="Poppins"/>
              </a:rPr>
              <a:t>Tanta Branch, 11 Luqman Al-Hakim, off Omar Ibn Abdul Aziz.</a:t>
            </a:r>
          </a:p>
        </p:txBody>
      </p:sp>
      <p:sp>
        <p:nvSpPr>
          <p:cNvPr name="TextBox 16" id="16"/>
          <p:cNvSpPr txBox="true"/>
          <p:nvPr/>
        </p:nvSpPr>
        <p:spPr>
          <a:xfrm rot="0">
            <a:off x="6273438" y="5761462"/>
            <a:ext cx="3559508" cy="325492"/>
          </a:xfrm>
          <a:prstGeom prst="rect">
            <a:avLst/>
          </a:prstGeom>
        </p:spPr>
        <p:txBody>
          <a:bodyPr anchor="t" rtlCol="false" tIns="0" lIns="0" bIns="0" rIns="0">
            <a:spAutoFit/>
          </a:bodyPr>
          <a:lstStyle/>
          <a:p>
            <a:pPr algn="l" marL="0" indent="0" lvl="1">
              <a:lnSpc>
                <a:spcPts val="2534"/>
              </a:lnSpc>
              <a:spcBef>
                <a:spcPct val="0"/>
              </a:spcBef>
            </a:pPr>
            <a:r>
              <a:rPr lang="en-US" sz="1810" spc="-36">
                <a:solidFill>
                  <a:srgbClr val="145DA0"/>
                </a:solidFill>
                <a:latin typeface="Poppins"/>
                <a:ea typeface="Poppins"/>
                <a:cs typeface="Poppins"/>
                <a:sym typeface="Poppins"/>
              </a:rPr>
              <a:t>+203-565-0321 </a:t>
            </a:r>
          </a:p>
        </p:txBody>
      </p:sp>
      <p:grpSp>
        <p:nvGrpSpPr>
          <p:cNvPr name="Group 17" id="17"/>
          <p:cNvGrpSpPr/>
          <p:nvPr/>
        </p:nvGrpSpPr>
        <p:grpSpPr>
          <a:xfrm rot="0">
            <a:off x="2488508" y="4581519"/>
            <a:ext cx="2672454" cy="267245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Freeform 19" id="19"/>
          <p:cNvSpPr/>
          <p:nvPr/>
        </p:nvSpPr>
        <p:spPr>
          <a:xfrm flipH="false" flipV="false" rot="0">
            <a:off x="1004752" y="1264147"/>
            <a:ext cx="1603169" cy="1596044"/>
          </a:xfrm>
          <a:custGeom>
            <a:avLst/>
            <a:gdLst/>
            <a:ahLst/>
            <a:cxnLst/>
            <a:rect r="r" b="b" t="t" l="l"/>
            <a:pathLst>
              <a:path h="1596044" w="1603169">
                <a:moveTo>
                  <a:pt x="0" y="0"/>
                </a:moveTo>
                <a:lnTo>
                  <a:pt x="1603169" y="0"/>
                </a:lnTo>
                <a:lnTo>
                  <a:pt x="1603169" y="1596044"/>
                </a:lnTo>
                <a:lnTo>
                  <a:pt x="0" y="1596044"/>
                </a:lnTo>
                <a:lnTo>
                  <a:pt x="0"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2813"/>
          </a:xfrm>
          <a:prstGeom prst="rect">
            <a:avLst/>
          </a:prstGeom>
        </p:spPr>
        <p:txBody>
          <a:bodyPr anchor="t" rtlCol="false" tIns="0" lIns="0" bIns="0" rIns="0">
            <a:spAutoFit/>
          </a:bodyPr>
          <a:lstStyle/>
          <a:p>
            <a:pPr algn="l">
              <a:lnSpc>
                <a:spcPts val="10248"/>
              </a:lnSpc>
              <a:spcBef>
                <a:spcPct val="0"/>
              </a:spcBef>
            </a:pPr>
            <a:r>
              <a:rPr lang="en-US" sz="7320">
                <a:solidFill>
                  <a:srgbClr val="00569E"/>
                </a:solidFill>
                <a:latin typeface="Open Sans Extra Bold"/>
                <a:ea typeface="Open Sans Extra Bold"/>
                <a:cs typeface="Open Sans Extra Bold"/>
                <a:sym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name="TextBox 12" id="12"/>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name="Freeform 13" id="13"/>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About Us</a:t>
            </a:r>
          </a:p>
        </p:txBody>
      </p:sp>
      <p:sp>
        <p:nvSpPr>
          <p:cNvPr name="TextBox 15" id="15"/>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name="Freeform 16" id="16"/>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Problems</a:t>
            </a:r>
          </a:p>
        </p:txBody>
      </p:sp>
      <p:sp>
        <p:nvSpPr>
          <p:cNvPr name="TextBox 18" id="18"/>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name="Freeform 19" id="19"/>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Objectives </a:t>
            </a:r>
          </a:p>
        </p:txBody>
      </p:sp>
      <p:sp>
        <p:nvSpPr>
          <p:cNvPr name="TextBox 21" id="21"/>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name="Freeform 22" id="2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663160" y="589871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Solutions</a:t>
            </a:r>
          </a:p>
        </p:txBody>
      </p:sp>
      <p:sp>
        <p:nvSpPr>
          <p:cNvPr name="TextBox 24" id="24"/>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name="Freeform 25" id="25"/>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3663160" y="652422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Explain</a:t>
            </a:r>
          </a:p>
        </p:txBody>
      </p:sp>
      <p:sp>
        <p:nvSpPr>
          <p:cNvPr name="TextBox 27" id="27"/>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name="Freeform 28" id="28"/>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3663160" y="714945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Our Team</a:t>
            </a:r>
          </a:p>
        </p:txBody>
      </p:sp>
      <p:sp>
        <p:nvSpPr>
          <p:cNvPr name="TextBox 30" id="30"/>
          <p:cNvSpPr txBox="true"/>
          <p:nvPr/>
        </p:nvSpPr>
        <p:spPr>
          <a:xfrm rot="0">
            <a:off x="8483149" y="714945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00569E"/>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name="TextBox 10" id="10"/>
          <p:cNvSpPr txBox="true"/>
          <p:nvPr/>
        </p:nvSpPr>
        <p:spPr>
          <a:xfrm rot="0">
            <a:off x="3896755" y="4689726"/>
            <a:ext cx="10494490" cy="1658917"/>
          </a:xfrm>
          <a:prstGeom prst="rect">
            <a:avLst/>
          </a:prstGeom>
        </p:spPr>
        <p:txBody>
          <a:bodyPr anchor="t" rtlCol="false" tIns="0" lIns="0" bIns="0" rIns="0">
            <a:spAutoFit/>
          </a:bodyPr>
          <a:lstStyle/>
          <a:p>
            <a:pPr algn="ctr">
              <a:lnSpc>
                <a:spcPts val="3288"/>
              </a:lnSpc>
              <a:spcBef>
                <a:spcPct val="0"/>
              </a:spcBef>
            </a:pPr>
            <a:r>
              <a:rPr lang="en-US" sz="2348" spc="-46">
                <a:solidFill>
                  <a:srgbClr val="FDFDFD"/>
                </a:solidFill>
                <a:latin typeface="Poppins"/>
                <a:ea typeface="Poppins"/>
                <a:cs typeface="Poppins"/>
                <a:sym typeface="Poppins"/>
              </a:rPr>
              <a:t>This project is a website for books in the field of technology. It contains a wide variety of books. You can purchase the books or add them to the Favorites section for easy access to the books you want to buy or plan to purchase in the future.</a:t>
            </a:r>
            <a:r>
              <a:rPr lang="en-US" sz="2348" spc="-46">
                <a:solidFill>
                  <a:srgbClr val="FDFDFD"/>
                </a:solidFill>
                <a:latin typeface="Poppins"/>
                <a:ea typeface="Poppins"/>
                <a:cs typeface="Poppins"/>
                <a:sym typeface="Poppins"/>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999244" y="0"/>
            <a:ext cx="6288756" cy="10556306"/>
            <a:chOff x="0" y="0"/>
            <a:chExt cx="591634" cy="993118"/>
          </a:xfrm>
        </p:grpSpPr>
        <p:sp>
          <p:nvSpPr>
            <p:cNvPr name="Freeform 6" id="6"/>
            <p:cNvSpPr/>
            <p:nvPr/>
          </p:nvSpPr>
          <p:spPr>
            <a:xfrm flipH="false" flipV="false" rot="0">
              <a:off x="0" y="0"/>
              <a:ext cx="591634" cy="993118"/>
            </a:xfrm>
            <a:custGeom>
              <a:avLst/>
              <a:gdLst/>
              <a:ahLst/>
              <a:cxnLst/>
              <a:rect r="r" b="b" t="t" l="l"/>
              <a:pathLst>
                <a:path h="993118" w="591634">
                  <a:moveTo>
                    <a:pt x="197318" y="19070"/>
                  </a:moveTo>
                  <a:cubicBezTo>
                    <a:pt x="227552" y="7556"/>
                    <a:pt x="262133" y="0"/>
                    <a:pt x="295977" y="0"/>
                  </a:cubicBezTo>
                  <a:cubicBezTo>
                    <a:pt x="329821" y="0"/>
                    <a:pt x="362389" y="6476"/>
                    <a:pt x="392400" y="17990"/>
                  </a:cubicBezTo>
                  <a:cubicBezTo>
                    <a:pt x="393040" y="18350"/>
                    <a:pt x="393678" y="18350"/>
                    <a:pt x="394316" y="18710"/>
                  </a:cubicBezTo>
                  <a:cubicBezTo>
                    <a:pt x="507024" y="64765"/>
                    <a:pt x="590038" y="186379"/>
                    <a:pt x="591634" y="332507"/>
                  </a:cubicBezTo>
                  <a:lnTo>
                    <a:pt x="591634" y="993118"/>
                  </a:lnTo>
                  <a:lnTo>
                    <a:pt x="0" y="993118"/>
                  </a:lnTo>
                  <a:lnTo>
                    <a:pt x="0" y="332998"/>
                  </a:lnTo>
                  <a:cubicBezTo>
                    <a:pt x="1596" y="185660"/>
                    <a:pt x="83333" y="64045"/>
                    <a:pt x="197318" y="19070"/>
                  </a:cubicBezTo>
                  <a:close/>
                </a:path>
              </a:pathLst>
            </a:custGeom>
            <a:solidFill>
              <a:srgbClr val="145DA0"/>
            </a:solidFill>
          </p:spPr>
        </p:sp>
        <p:sp>
          <p:nvSpPr>
            <p:cNvPr name="TextBox 7" id="7"/>
            <p:cNvSpPr txBox="true"/>
            <p:nvPr/>
          </p:nvSpPr>
          <p:spPr>
            <a:xfrm>
              <a:off x="0" y="88900"/>
              <a:ext cx="591634"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364714" y="420331"/>
            <a:ext cx="5557816" cy="55578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10" id="10"/>
          <p:cNvSpPr txBox="true"/>
          <p:nvPr/>
        </p:nvSpPr>
        <p:spPr>
          <a:xfrm rot="0">
            <a:off x="1466704" y="3877807"/>
            <a:ext cx="8414772" cy="717150"/>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We are students in the field of programming, trainees in the Digital Egypt Pioneers Initiative (DEPI) at the ITC company.</a:t>
            </a:r>
          </a:p>
        </p:txBody>
      </p:sp>
      <p:sp>
        <p:nvSpPr>
          <p:cNvPr name="TextBox 11" id="11"/>
          <p:cNvSpPr txBox="true"/>
          <p:nvPr/>
        </p:nvSpPr>
        <p:spPr>
          <a:xfrm rot="0">
            <a:off x="1466704" y="2713426"/>
            <a:ext cx="4155745" cy="771523"/>
          </a:xfrm>
          <a:prstGeom prst="rect">
            <a:avLst/>
          </a:prstGeom>
        </p:spPr>
        <p:txBody>
          <a:bodyPr anchor="t" rtlCol="false" tIns="0" lIns="0" bIns="0" rIns="0">
            <a:spAutoFit/>
          </a:bodyPr>
          <a:lstStyle/>
          <a:p>
            <a:pPr algn="l">
              <a:lnSpc>
                <a:spcPts val="6300"/>
              </a:lnSpc>
              <a:spcBef>
                <a:spcPct val="0"/>
              </a:spcBef>
            </a:pPr>
            <a:r>
              <a:rPr lang="en-US" sz="4500">
                <a:solidFill>
                  <a:srgbClr val="00569E"/>
                </a:solidFill>
                <a:latin typeface="Open Sans Extra Bold"/>
                <a:ea typeface="Open Sans Extra Bold"/>
                <a:cs typeface="Open Sans Extra Bold"/>
                <a:sym typeface="Open Sans Extra Bold"/>
              </a:rPr>
              <a:t>About us</a:t>
            </a:r>
          </a:p>
        </p:txBody>
      </p:sp>
      <p:sp>
        <p:nvSpPr>
          <p:cNvPr name="TextBox 12" id="12"/>
          <p:cNvSpPr txBox="true"/>
          <p:nvPr/>
        </p:nvSpPr>
        <p:spPr>
          <a:xfrm rot="0">
            <a:off x="1466704" y="5920996"/>
            <a:ext cx="8414772" cy="3207704"/>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ITC College Academy was established in 2006 with the goal of achieving technological advancement in computers and languages. The Chairman of the Board is Professor Dr. Maher Mahmoud Raslan, who holds a Ph.D. from the University of Arkansas in Auditing, Project Evaluation, and Philosophy of Accounting, as well as a Master's degree in Accounting and Auditing Sciences from the University of Oklahoma. He is also a Professor of Accounting and Auditing at the Faculty of Commerce, Tanta University, and the Chairman of ITC, with a fellowship in Information Technology.</a:t>
            </a:r>
          </a:p>
        </p:txBody>
      </p:sp>
      <p:sp>
        <p:nvSpPr>
          <p:cNvPr name="TextBox 13" id="13"/>
          <p:cNvSpPr txBox="true"/>
          <p:nvPr/>
        </p:nvSpPr>
        <p:spPr>
          <a:xfrm rot="0">
            <a:off x="1466704" y="5095875"/>
            <a:ext cx="3724127" cy="422625"/>
          </a:xfrm>
          <a:prstGeom prst="rect">
            <a:avLst/>
          </a:prstGeom>
        </p:spPr>
        <p:txBody>
          <a:bodyPr anchor="t" rtlCol="false" tIns="0" lIns="0" bIns="0" rIns="0">
            <a:spAutoFit/>
          </a:bodyPr>
          <a:lstStyle/>
          <a:p>
            <a:pPr algn="l">
              <a:lnSpc>
                <a:spcPts val="3480"/>
              </a:lnSpc>
              <a:spcBef>
                <a:spcPct val="0"/>
              </a:spcBef>
            </a:pPr>
            <a:r>
              <a:rPr lang="en-US" sz="2486">
                <a:solidFill>
                  <a:srgbClr val="00569E"/>
                </a:solidFill>
                <a:latin typeface="Open Sans Extra Bold"/>
                <a:ea typeface="Open Sans Extra Bold"/>
                <a:cs typeface="Open Sans Extra Bold"/>
                <a:sym typeface="Open Sans Extra Bold"/>
              </a:rPr>
              <a:t>Company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76355"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0569E"/>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b="true" sz="4500" strike="noStrike" u="none">
                <a:solidFill>
                  <a:srgbClr val="00569E"/>
                </a:solidFill>
                <a:latin typeface="Open Sans Extra Bold"/>
                <a:ea typeface="Open Sans Extra Bold"/>
                <a:cs typeface="Open Sans Extra Bold"/>
                <a:sym typeface="Open Sans Extra Bold"/>
              </a:rPr>
              <a:t>Problems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18657" y="2128374"/>
            <a:ext cx="9006427" cy="2140324"/>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As a programmer, reading is one of the most important and best sources of learning in our world. No matter how good videos are, they may not provide us with complete information, as the lecturer might forget some details inadvertently. We find it difficult to access books related to our field, and We face many problems, including:</a:t>
            </a:r>
          </a:p>
          <a:p>
            <a:pPr algn="l" marL="0" indent="0" lvl="0">
              <a:lnSpc>
                <a:spcPts val="2843"/>
              </a:lnSpc>
              <a:spcBef>
                <a:spcPct val="0"/>
              </a:spcBef>
            </a:pPr>
          </a:p>
        </p:txBody>
      </p:sp>
      <p:grpSp>
        <p:nvGrpSpPr>
          <p:cNvPr name="Group 10" id="10"/>
          <p:cNvGrpSpPr/>
          <p:nvPr/>
        </p:nvGrpSpPr>
        <p:grpSpPr>
          <a:xfrm rot="0">
            <a:off x="14700679" y="7074186"/>
            <a:ext cx="5946973" cy="59469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grpSp>
        <p:nvGrpSpPr>
          <p:cNvPr name="Group 14" id="14"/>
          <p:cNvGrpSpPr/>
          <p:nvPr/>
        </p:nvGrpSpPr>
        <p:grpSpPr>
          <a:xfrm rot="0">
            <a:off x="1618657" y="5143500"/>
            <a:ext cx="11387207" cy="3298724"/>
            <a:chOff x="0" y="0"/>
            <a:chExt cx="2999100" cy="868800"/>
          </a:xfrm>
        </p:grpSpPr>
        <p:sp>
          <p:nvSpPr>
            <p:cNvPr name="Freeform 15" id="15"/>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6" id="16"/>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255593" y="4814991"/>
            <a:ext cx="2772169" cy="685553"/>
            <a:chOff x="0" y="0"/>
            <a:chExt cx="1013291" cy="250585"/>
          </a:xfrm>
        </p:grpSpPr>
        <p:sp>
          <p:nvSpPr>
            <p:cNvPr name="Freeform 18" id="18"/>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9" id="19"/>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strike="noStrike" u="none">
                  <a:solidFill>
                    <a:srgbClr val="FFFFFF"/>
                  </a:solidFill>
                  <a:latin typeface="Poppins Bold"/>
                  <a:ea typeface="Poppins Bold"/>
                  <a:cs typeface="Poppins Bold"/>
                  <a:sym typeface="Poppins Bold"/>
                </a:rPr>
                <a:t>Problem 01</a:t>
              </a:r>
            </a:p>
          </p:txBody>
        </p:sp>
      </p:grpSp>
      <p:grpSp>
        <p:nvGrpSpPr>
          <p:cNvPr name="Group 20" id="20"/>
          <p:cNvGrpSpPr/>
          <p:nvPr/>
        </p:nvGrpSpPr>
        <p:grpSpPr>
          <a:xfrm rot="0">
            <a:off x="5912407" y="4814991"/>
            <a:ext cx="2772169" cy="685553"/>
            <a:chOff x="0" y="0"/>
            <a:chExt cx="1013291" cy="250585"/>
          </a:xfrm>
        </p:grpSpPr>
        <p:sp>
          <p:nvSpPr>
            <p:cNvPr name="Freeform 21" id="21"/>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2" id="22"/>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strike="noStrike" u="none">
                  <a:solidFill>
                    <a:srgbClr val="FFFFFF"/>
                  </a:solidFill>
                  <a:latin typeface="Poppins Bold"/>
                  <a:ea typeface="Poppins Bold"/>
                  <a:cs typeface="Poppins Bold"/>
                  <a:sym typeface="Poppins Bold"/>
                </a:rPr>
                <a:t>Problem 02</a:t>
              </a:r>
            </a:p>
          </p:txBody>
        </p:sp>
      </p:grpSp>
      <p:grpSp>
        <p:nvGrpSpPr>
          <p:cNvPr name="Group 23" id="23"/>
          <p:cNvGrpSpPr/>
          <p:nvPr/>
        </p:nvGrpSpPr>
        <p:grpSpPr>
          <a:xfrm rot="0">
            <a:off x="9569222" y="4814991"/>
            <a:ext cx="2670160" cy="685553"/>
            <a:chOff x="0" y="0"/>
            <a:chExt cx="976004" cy="250585"/>
          </a:xfrm>
        </p:grpSpPr>
        <p:sp>
          <p:nvSpPr>
            <p:cNvPr name="Freeform 24" id="24"/>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5" id="25"/>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strike="noStrike" u="none">
                  <a:solidFill>
                    <a:srgbClr val="FFFFFF"/>
                  </a:solidFill>
                  <a:latin typeface="Poppins Bold"/>
                  <a:ea typeface="Poppins Bold"/>
                  <a:cs typeface="Poppins Bold"/>
                  <a:sym typeface="Poppins Bold"/>
                </a:rPr>
                <a:t>Problem 03</a:t>
              </a:r>
            </a:p>
          </p:txBody>
        </p:sp>
      </p:grpSp>
      <p:sp>
        <p:nvSpPr>
          <p:cNvPr name="TextBox 26" id="26"/>
          <p:cNvSpPr txBox="true"/>
          <p:nvPr/>
        </p:nvSpPr>
        <p:spPr>
          <a:xfrm rot="0">
            <a:off x="2310929" y="5748195"/>
            <a:ext cx="2661498" cy="2367479"/>
          </a:xfrm>
          <a:prstGeom prst="rect">
            <a:avLst/>
          </a:prstGeom>
        </p:spPr>
        <p:txBody>
          <a:bodyPr anchor="t" rtlCol="false" tIns="0" lIns="0" bIns="0" rIns="0">
            <a:spAutoFit/>
          </a:bodyPr>
          <a:lstStyle/>
          <a:p>
            <a:pPr algn="l" marL="0" indent="0" lvl="0">
              <a:lnSpc>
                <a:spcPts val="2334"/>
              </a:lnSpc>
              <a:spcBef>
                <a:spcPct val="0"/>
              </a:spcBef>
            </a:pPr>
            <a:r>
              <a:rPr lang="en-US" sz="1667" spc="-33">
                <a:solidFill>
                  <a:srgbClr val="FDFDFD"/>
                </a:solidFill>
                <a:latin typeface="Poppins"/>
                <a:ea typeface="Poppins"/>
                <a:cs typeface="Poppins"/>
                <a:sym typeface="Poppins"/>
              </a:rPr>
              <a:t>Diff</a:t>
            </a:r>
            <a:r>
              <a:rPr lang="en-US" sz="1667" spc="-33" strike="noStrike" u="none">
                <a:solidFill>
                  <a:srgbClr val="FDFDFD"/>
                </a:solidFill>
                <a:latin typeface="Poppins"/>
                <a:ea typeface="Poppins"/>
                <a:cs typeface="Poppins"/>
                <a:sym typeface="Poppins"/>
              </a:rPr>
              <a:t>iculty accessing educational resources:</a:t>
            </a:r>
          </a:p>
          <a:p>
            <a:pPr algn="l" marL="359945" indent="-179972" lvl="1">
              <a:lnSpc>
                <a:spcPts val="2334"/>
              </a:lnSpc>
              <a:spcBef>
                <a:spcPct val="0"/>
              </a:spcBef>
              <a:buFont typeface="Arial"/>
              <a:buChar char="•"/>
            </a:pPr>
            <a:r>
              <a:rPr lang="en-US" sz="1667" spc="-33" strike="noStrike" u="none">
                <a:solidFill>
                  <a:srgbClr val="FDFDFD"/>
                </a:solidFill>
                <a:latin typeface="Poppins"/>
                <a:ea typeface="Poppins"/>
                <a:cs typeface="Poppins"/>
                <a:sym typeface="Poppins"/>
              </a:rPr>
              <a:t>There was a problem with easily accessing reliable and up-to-date technology books and resources.</a:t>
            </a:r>
          </a:p>
          <a:p>
            <a:pPr algn="l" marL="0" indent="0" lvl="0">
              <a:lnSpc>
                <a:spcPts val="2334"/>
              </a:lnSpc>
              <a:spcBef>
                <a:spcPct val="0"/>
              </a:spcBef>
            </a:pPr>
          </a:p>
        </p:txBody>
      </p:sp>
      <p:sp>
        <p:nvSpPr>
          <p:cNvPr name="TextBox 27" id="27"/>
          <p:cNvSpPr txBox="true"/>
          <p:nvPr/>
        </p:nvSpPr>
        <p:spPr>
          <a:xfrm rot="0">
            <a:off x="5912407" y="5571359"/>
            <a:ext cx="2917687" cy="2958029"/>
          </a:xfrm>
          <a:prstGeom prst="rect">
            <a:avLst/>
          </a:prstGeom>
        </p:spPr>
        <p:txBody>
          <a:bodyPr anchor="t" rtlCol="false" tIns="0" lIns="0" bIns="0" rIns="0">
            <a:spAutoFit/>
          </a:bodyPr>
          <a:lstStyle/>
          <a:p>
            <a:pPr algn="l" marL="0" indent="0" lvl="0">
              <a:lnSpc>
                <a:spcPts val="2334"/>
              </a:lnSpc>
              <a:spcBef>
                <a:spcPct val="0"/>
              </a:spcBef>
            </a:pPr>
            <a:r>
              <a:rPr lang="en-US" sz="1667" spc="-33">
                <a:solidFill>
                  <a:srgbClr val="FDFDFD"/>
                </a:solidFill>
                <a:latin typeface="Poppins"/>
                <a:ea typeface="Poppins"/>
                <a:cs typeface="Poppins"/>
                <a:sym typeface="Poppins"/>
              </a:rPr>
              <a:t>Dive</a:t>
            </a:r>
            <a:r>
              <a:rPr lang="en-US" sz="1667" spc="-33" strike="noStrike" u="none">
                <a:solidFill>
                  <a:srgbClr val="FDFDFD"/>
                </a:solidFill>
                <a:latin typeface="Poppins"/>
                <a:ea typeface="Poppins"/>
                <a:cs typeface="Poppins"/>
                <a:sym typeface="Poppins"/>
              </a:rPr>
              <a:t>rse sources of books, which confuse the user:</a:t>
            </a:r>
          </a:p>
          <a:p>
            <a:pPr algn="l" marL="359945" indent="-179972" lvl="1">
              <a:lnSpc>
                <a:spcPts val="2334"/>
              </a:lnSpc>
              <a:spcBef>
                <a:spcPct val="0"/>
              </a:spcBef>
              <a:buFont typeface="Arial"/>
              <a:buChar char="•"/>
            </a:pPr>
            <a:r>
              <a:rPr lang="en-US" sz="1667" spc="-33" strike="noStrike" u="none">
                <a:solidFill>
                  <a:srgbClr val="FDFDFD"/>
                </a:solidFill>
                <a:latin typeface="Poppins"/>
                <a:ea typeface="Poppins"/>
                <a:cs typeface="Poppins"/>
                <a:sym typeface="Poppins"/>
              </a:rPr>
              <a:t>Technology books are scattered across multiple platforms and various book stores, which confuses the user and makes it difficult to find the right book easily.</a:t>
            </a:r>
          </a:p>
          <a:p>
            <a:pPr algn="l" marL="0" indent="0" lvl="0">
              <a:lnSpc>
                <a:spcPts val="2334"/>
              </a:lnSpc>
              <a:spcBef>
                <a:spcPct val="0"/>
              </a:spcBef>
            </a:pPr>
          </a:p>
        </p:txBody>
      </p:sp>
      <p:sp>
        <p:nvSpPr>
          <p:cNvPr name="TextBox 28" id="28"/>
          <p:cNvSpPr txBox="true"/>
          <p:nvPr/>
        </p:nvSpPr>
        <p:spPr>
          <a:xfrm rot="0">
            <a:off x="9531636" y="5571359"/>
            <a:ext cx="3326755" cy="2958029"/>
          </a:xfrm>
          <a:prstGeom prst="rect">
            <a:avLst/>
          </a:prstGeom>
        </p:spPr>
        <p:txBody>
          <a:bodyPr anchor="t" rtlCol="false" tIns="0" lIns="0" bIns="0" rIns="0">
            <a:spAutoFit/>
          </a:bodyPr>
          <a:lstStyle/>
          <a:p>
            <a:pPr algn="l">
              <a:lnSpc>
                <a:spcPts val="2334"/>
              </a:lnSpc>
            </a:pPr>
            <a:r>
              <a:rPr lang="en-US" sz="1667" spc="-33">
                <a:solidFill>
                  <a:srgbClr val="FDFDFD"/>
                </a:solidFill>
                <a:latin typeface="Poppins"/>
                <a:ea typeface="Poppins"/>
                <a:cs typeface="Poppins"/>
                <a:sym typeface="Poppins"/>
              </a:rPr>
              <a:t>No way to organize future purchases of books:</a:t>
            </a:r>
          </a:p>
          <a:p>
            <a:pPr algn="l" marL="359945" indent="-179972" lvl="1">
              <a:lnSpc>
                <a:spcPts val="2334"/>
              </a:lnSpc>
              <a:buFont typeface="Arial"/>
              <a:buChar char="•"/>
            </a:pPr>
            <a:r>
              <a:rPr lang="en-US" sz="1667" spc="-33">
                <a:solidFill>
                  <a:srgbClr val="FDFDFD"/>
                </a:solidFill>
                <a:latin typeface="Poppins"/>
                <a:ea typeface="Poppins"/>
                <a:cs typeface="Poppins"/>
                <a:sym typeface="Poppins"/>
              </a:rPr>
              <a:t>A problem readers face is the inability to organize the books they wish to purchase in the future or even track the books they have added to their favorites list for later reference.</a:t>
            </a:r>
          </a:p>
          <a:p>
            <a:pPr algn="l" marL="0" indent="0" lvl="0">
              <a:lnSpc>
                <a:spcPts val="233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grpSp>
        <p:nvGrpSpPr>
          <p:cNvPr name="Group 3" id="3"/>
          <p:cNvGrpSpPr/>
          <p:nvPr/>
        </p:nvGrpSpPr>
        <p:grpSpPr>
          <a:xfrm rot="0">
            <a:off x="1028700" y="3852968"/>
            <a:ext cx="14586028" cy="5088907"/>
            <a:chOff x="0" y="0"/>
            <a:chExt cx="3841588" cy="1340288"/>
          </a:xfrm>
        </p:grpSpPr>
        <p:sp>
          <p:nvSpPr>
            <p:cNvPr name="Freeform 4" id="4"/>
            <p:cNvSpPr/>
            <p:nvPr/>
          </p:nvSpPr>
          <p:spPr>
            <a:xfrm flipH="false" flipV="false" rot="0">
              <a:off x="0" y="0"/>
              <a:ext cx="3841588" cy="1340288"/>
            </a:xfrm>
            <a:custGeom>
              <a:avLst/>
              <a:gdLst/>
              <a:ahLst/>
              <a:cxnLst/>
              <a:rect r="r" b="b" t="t" l="l"/>
              <a:pathLst>
                <a:path h="1340288" w="38415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name="TextBox 5" id="5"/>
            <p:cNvSpPr txBox="true"/>
            <p:nvPr/>
          </p:nvSpPr>
          <p:spPr>
            <a:xfrm>
              <a:off x="0" y="-38100"/>
              <a:ext cx="3841588" cy="137838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2722510" y="4181637"/>
            <a:ext cx="1232553" cy="1232553"/>
          </a:xfrm>
          <a:custGeom>
            <a:avLst/>
            <a:gdLst/>
            <a:ahLst/>
            <a:cxnLst/>
            <a:rect r="r" b="b" t="t" l="l"/>
            <a:pathLst>
              <a:path h="1232553" w="1232553">
                <a:moveTo>
                  <a:pt x="0" y="0"/>
                </a:moveTo>
                <a:lnTo>
                  <a:pt x="1232552" y="0"/>
                </a:lnTo>
                <a:lnTo>
                  <a:pt x="1232552"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7623604" y="4181637"/>
            <a:ext cx="1396650" cy="1333166"/>
          </a:xfrm>
          <a:custGeom>
            <a:avLst/>
            <a:gdLst/>
            <a:ahLst/>
            <a:cxnLst/>
            <a:rect r="r" b="b" t="t" l="l"/>
            <a:pathLst>
              <a:path h="1333166" w="1396650">
                <a:moveTo>
                  <a:pt x="0" y="0"/>
                </a:moveTo>
                <a:lnTo>
                  <a:pt x="1396650" y="0"/>
                </a:lnTo>
                <a:lnTo>
                  <a:pt x="1396650" y="1333166"/>
                </a:lnTo>
                <a:lnTo>
                  <a:pt x="0" y="13331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2392104" y="4181637"/>
            <a:ext cx="1583674" cy="1333166"/>
          </a:xfrm>
          <a:custGeom>
            <a:avLst/>
            <a:gdLst/>
            <a:ahLst/>
            <a:cxnLst/>
            <a:rect r="r" b="b" t="t" l="l"/>
            <a:pathLst>
              <a:path h="1333166" w="1583674">
                <a:moveTo>
                  <a:pt x="0" y="0"/>
                </a:moveTo>
                <a:lnTo>
                  <a:pt x="1583675" y="0"/>
                </a:lnTo>
                <a:lnTo>
                  <a:pt x="1583675" y="1333166"/>
                </a:lnTo>
                <a:lnTo>
                  <a:pt x="0" y="13331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270420" y="904875"/>
            <a:ext cx="5775957"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Objectives</a:t>
            </a:r>
          </a:p>
        </p:txBody>
      </p:sp>
      <p:sp>
        <p:nvSpPr>
          <p:cNvPr name="TextBox 15" id="15"/>
          <p:cNvSpPr txBox="true"/>
          <p:nvPr/>
        </p:nvSpPr>
        <p:spPr>
          <a:xfrm rot="0">
            <a:off x="1270420" y="2245049"/>
            <a:ext cx="9913189" cy="1198344"/>
          </a:xfrm>
          <a:prstGeom prst="rect">
            <a:avLst/>
          </a:prstGeom>
        </p:spPr>
        <p:txBody>
          <a:bodyPr anchor="t" rtlCol="false" tIns="0" lIns="0" bIns="0" rIns="0">
            <a:spAutoFit/>
          </a:bodyPr>
          <a:lstStyle/>
          <a:p>
            <a:pPr algn="l">
              <a:lnSpc>
                <a:spcPts val="3238"/>
              </a:lnSpc>
            </a:pPr>
            <a:r>
              <a:rPr lang="en-US" sz="2313" spc="-46">
                <a:solidFill>
                  <a:srgbClr val="FDFDFD"/>
                </a:solidFill>
                <a:latin typeface="Poppins"/>
                <a:ea typeface="Poppins"/>
                <a:cs typeface="Poppins"/>
                <a:sym typeface="Poppins"/>
              </a:rPr>
              <a:t>Due to all these problems, we worked on providing a website that meets our needs.</a:t>
            </a:r>
          </a:p>
          <a:p>
            <a:pPr algn="l">
              <a:lnSpc>
                <a:spcPts val="3238"/>
              </a:lnSpc>
            </a:pPr>
            <a:r>
              <a:rPr lang="en-US" sz="2313" spc="-46">
                <a:solidFill>
                  <a:srgbClr val="FDFDFD"/>
                </a:solidFill>
                <a:latin typeface="Poppins"/>
                <a:ea typeface="Poppins"/>
                <a:cs typeface="Poppins"/>
                <a:sym typeface="Poppins"/>
              </a:rPr>
              <a:t>And one of the most important of these objectives is:</a:t>
            </a:r>
          </a:p>
        </p:txBody>
      </p:sp>
      <p:sp>
        <p:nvSpPr>
          <p:cNvPr name="TextBox 16" id="16"/>
          <p:cNvSpPr txBox="true"/>
          <p:nvPr/>
        </p:nvSpPr>
        <p:spPr>
          <a:xfrm rot="0">
            <a:off x="1415156" y="6568186"/>
            <a:ext cx="4161784" cy="1372291"/>
          </a:xfrm>
          <a:prstGeom prst="rect">
            <a:avLst/>
          </a:prstGeom>
        </p:spPr>
        <p:txBody>
          <a:bodyPr anchor="t" rtlCol="false" tIns="0" lIns="0" bIns="0" rIns="0">
            <a:spAutoFit/>
          </a:bodyPr>
          <a:lstStyle/>
          <a:p>
            <a:pPr algn="ctr">
              <a:lnSpc>
                <a:spcPts val="2763"/>
              </a:lnSpc>
            </a:pPr>
            <a:r>
              <a:rPr lang="en-US" sz="1973" spc="-39">
                <a:solidFill>
                  <a:srgbClr val="145DA0"/>
                </a:solidFill>
                <a:latin typeface="Poppins"/>
                <a:ea typeface="Poppins"/>
                <a:cs typeface="Poppins"/>
                <a:sym typeface="Poppins"/>
              </a:rPr>
              <a:t>Creating a user-friendly website in terms of accessing books, with a search section that allows you to easily find the book you want.</a:t>
            </a:r>
          </a:p>
        </p:txBody>
      </p:sp>
      <p:sp>
        <p:nvSpPr>
          <p:cNvPr name="TextBox 17" id="17"/>
          <p:cNvSpPr txBox="true"/>
          <p:nvPr/>
        </p:nvSpPr>
        <p:spPr>
          <a:xfrm rot="0">
            <a:off x="2437875" y="5626909"/>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name="TextBox 18" id="18"/>
          <p:cNvSpPr txBox="true"/>
          <p:nvPr/>
        </p:nvSpPr>
        <p:spPr>
          <a:xfrm rot="0">
            <a:off x="6299437" y="6409167"/>
            <a:ext cx="4161784" cy="1713610"/>
          </a:xfrm>
          <a:prstGeom prst="rect">
            <a:avLst/>
          </a:prstGeom>
        </p:spPr>
        <p:txBody>
          <a:bodyPr anchor="t" rtlCol="false" tIns="0" lIns="0" bIns="0" rIns="0">
            <a:spAutoFit/>
          </a:bodyPr>
          <a:lstStyle/>
          <a:p>
            <a:pPr algn="ctr">
              <a:lnSpc>
                <a:spcPts val="2763"/>
              </a:lnSpc>
            </a:pPr>
            <a:r>
              <a:rPr lang="en-US" sz="1973" spc="-39">
                <a:solidFill>
                  <a:srgbClr val="145DA0"/>
                </a:solidFill>
                <a:latin typeface="Poppins"/>
                <a:ea typeface="Poppins"/>
                <a:cs typeface="Poppins"/>
                <a:sym typeface="Poppins"/>
              </a:rPr>
              <a:t>Also, for ease of use, instead of searching, there is a Categories section you can use to easily access the section in which you want to read a book.</a:t>
            </a:r>
          </a:p>
        </p:txBody>
      </p:sp>
      <p:sp>
        <p:nvSpPr>
          <p:cNvPr name="TextBox 19" id="19"/>
          <p:cNvSpPr txBox="true"/>
          <p:nvPr/>
        </p:nvSpPr>
        <p:spPr>
          <a:xfrm rot="0">
            <a:off x="7206085" y="5626909"/>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name="TextBox 20" id="20"/>
          <p:cNvSpPr txBox="true"/>
          <p:nvPr/>
        </p:nvSpPr>
        <p:spPr>
          <a:xfrm rot="0">
            <a:off x="10953829" y="6035053"/>
            <a:ext cx="4616635" cy="2737567"/>
          </a:xfrm>
          <a:prstGeom prst="rect">
            <a:avLst/>
          </a:prstGeom>
        </p:spPr>
        <p:txBody>
          <a:bodyPr anchor="t" rtlCol="false" tIns="0" lIns="0" bIns="0" rIns="0">
            <a:spAutoFit/>
          </a:bodyPr>
          <a:lstStyle/>
          <a:p>
            <a:pPr algn="ctr">
              <a:lnSpc>
                <a:spcPts val="2763"/>
              </a:lnSpc>
            </a:pPr>
            <a:r>
              <a:rPr lang="en-US" sz="1973" spc="-39">
                <a:solidFill>
                  <a:srgbClr val="145DA0"/>
                </a:solidFill>
                <a:latin typeface="Poppins"/>
                <a:ea typeface="Poppins"/>
                <a:cs typeface="Poppins"/>
                <a:sym typeface="Poppins"/>
              </a:rPr>
              <a:t>The Favorites section is one of the most important objectives of our project, as it allows us to select multiple books. we can view these books and add them to the cart for purchase. It also allows us to compare them with other books and choose the best one to read or buy.</a:t>
            </a:r>
          </a:p>
        </p:txBody>
      </p:sp>
      <p:sp>
        <p:nvSpPr>
          <p:cNvPr name="TextBox 21" id="21"/>
          <p:cNvSpPr txBox="true"/>
          <p:nvPr/>
        </p:nvSpPr>
        <p:spPr>
          <a:xfrm rot="0">
            <a:off x="11858704" y="5626909"/>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19175" y="4417940"/>
            <a:ext cx="6033363"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Solutions </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162447" y="1825672"/>
            <a:ext cx="5768345" cy="126127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A simple and easy user interface has been created, and the feature of dark mode and light mode has been added to suit everyone and provide comfort for the eyes.</a:t>
            </a:r>
          </a:p>
        </p:txBody>
      </p:sp>
      <p:sp>
        <p:nvSpPr>
          <p:cNvPr name="TextBox 11" id="11"/>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688346" y="3758077"/>
            <a:ext cx="5768345" cy="946541"/>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The Favorites section has been created for easy access to the favorite books that can be purchased later.</a:t>
            </a: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688346" y="5533117"/>
            <a:ext cx="5768345" cy="946541"/>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Additionally, the required objective has been achieved by creating a Categories section to classify the books according to their type for ease of use.</a:t>
            </a: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162447" y="7436728"/>
            <a:ext cx="5768345" cy="631811"/>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A section for free books has been created to easily identify and download them for reading.</a:t>
            </a:r>
          </a:p>
        </p:txBody>
      </p:sp>
      <p:sp>
        <p:nvSpPr>
          <p:cNvPr name="TextBox 20" id="20"/>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02539" y="325905"/>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483995" y="3810952"/>
            <a:ext cx="6957060" cy="3775710"/>
          </a:xfrm>
          <a:custGeom>
            <a:avLst/>
            <a:gdLst/>
            <a:ahLst/>
            <a:cxnLst/>
            <a:rect r="r" b="b" t="t" l="l"/>
            <a:pathLst>
              <a:path h="3775710" w="6957060">
                <a:moveTo>
                  <a:pt x="0" y="0"/>
                </a:moveTo>
                <a:lnTo>
                  <a:pt x="6957060" y="0"/>
                </a:lnTo>
                <a:lnTo>
                  <a:pt x="6957060" y="3775710"/>
                </a:lnTo>
                <a:lnTo>
                  <a:pt x="0" y="3775710"/>
                </a:lnTo>
                <a:lnTo>
                  <a:pt x="0" y="0"/>
                </a:lnTo>
                <a:close/>
              </a:path>
            </a:pathLst>
          </a:custGeom>
          <a:blipFill>
            <a:blip r:embed="rId2"/>
            <a:stretch>
              <a:fillRect l="-3972" t="-7901" r="-3972" b="0"/>
            </a:stretch>
          </a:blipFill>
        </p:spPr>
      </p:sp>
      <p:sp>
        <p:nvSpPr>
          <p:cNvPr name="Freeform 6" id="6"/>
          <p:cNvSpPr/>
          <p:nvPr/>
        </p:nvSpPr>
        <p:spPr>
          <a:xfrm flipH="false" flipV="false" rot="0">
            <a:off x="9810750" y="3810953"/>
            <a:ext cx="6954370" cy="3775710"/>
          </a:xfrm>
          <a:custGeom>
            <a:avLst/>
            <a:gdLst/>
            <a:ahLst/>
            <a:cxnLst/>
            <a:rect r="r" b="b" t="t" l="l"/>
            <a:pathLst>
              <a:path h="3775710" w="6954370">
                <a:moveTo>
                  <a:pt x="0" y="0"/>
                </a:moveTo>
                <a:lnTo>
                  <a:pt x="6954370" y="0"/>
                </a:lnTo>
                <a:lnTo>
                  <a:pt x="6954370" y="3775709"/>
                </a:lnTo>
                <a:lnTo>
                  <a:pt x="0" y="3775709"/>
                </a:lnTo>
                <a:lnTo>
                  <a:pt x="0" y="0"/>
                </a:lnTo>
                <a:close/>
              </a:path>
            </a:pathLst>
          </a:custGeom>
          <a:blipFill>
            <a:blip r:embed="rId3"/>
            <a:stretch>
              <a:fillRect l="0" t="0" r="0" b="-151"/>
            </a:stretch>
          </a:blipFill>
        </p:spPr>
      </p:sp>
      <p:sp>
        <p:nvSpPr>
          <p:cNvPr name="TextBox 7" id="7"/>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0569E"/>
                </a:solidFill>
                <a:latin typeface="Open Sans Extra Bold"/>
                <a:ea typeface="Open Sans Extra Bold"/>
                <a:cs typeface="Open Sans Extra Bold"/>
                <a:sym typeface="Open Sans Extra Bold"/>
              </a:rPr>
              <a:t>Register And Login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02539" y="325905"/>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9817692" y="3810961"/>
            <a:ext cx="6959918" cy="3775804"/>
          </a:xfrm>
          <a:custGeom>
            <a:avLst/>
            <a:gdLst/>
            <a:ahLst/>
            <a:cxnLst/>
            <a:rect r="r" b="b" t="t" l="l"/>
            <a:pathLst>
              <a:path h="3775804" w="6959918">
                <a:moveTo>
                  <a:pt x="0" y="0"/>
                </a:moveTo>
                <a:lnTo>
                  <a:pt x="6959918" y="0"/>
                </a:lnTo>
                <a:lnTo>
                  <a:pt x="6959918" y="3775804"/>
                </a:lnTo>
                <a:lnTo>
                  <a:pt x="0" y="3775804"/>
                </a:lnTo>
                <a:lnTo>
                  <a:pt x="0" y="0"/>
                </a:lnTo>
                <a:close/>
              </a:path>
            </a:pathLst>
          </a:custGeom>
          <a:blipFill>
            <a:blip r:embed="rId2"/>
            <a:stretch>
              <a:fillRect l="0" t="-114" r="0" b="-114"/>
            </a:stretch>
          </a:blipFill>
        </p:spPr>
      </p:sp>
      <p:sp>
        <p:nvSpPr>
          <p:cNvPr name="Freeform 6" id="6"/>
          <p:cNvSpPr/>
          <p:nvPr/>
        </p:nvSpPr>
        <p:spPr>
          <a:xfrm flipH="false" flipV="false" rot="0">
            <a:off x="1484037" y="3810961"/>
            <a:ext cx="6960008" cy="3775804"/>
          </a:xfrm>
          <a:custGeom>
            <a:avLst/>
            <a:gdLst/>
            <a:ahLst/>
            <a:cxnLst/>
            <a:rect r="r" b="b" t="t" l="l"/>
            <a:pathLst>
              <a:path h="3775804" w="6960008">
                <a:moveTo>
                  <a:pt x="0" y="0"/>
                </a:moveTo>
                <a:lnTo>
                  <a:pt x="6960008" y="0"/>
                </a:lnTo>
                <a:lnTo>
                  <a:pt x="6960008" y="3775804"/>
                </a:lnTo>
                <a:lnTo>
                  <a:pt x="0" y="3775804"/>
                </a:lnTo>
                <a:lnTo>
                  <a:pt x="0" y="0"/>
                </a:lnTo>
                <a:close/>
              </a:path>
            </a:pathLst>
          </a:custGeom>
          <a:blipFill>
            <a:blip r:embed="rId3"/>
            <a:stretch>
              <a:fillRect l="0" t="0" r="0" b="0"/>
            </a:stretch>
          </a:blipFill>
        </p:spPr>
      </p:sp>
      <p:sp>
        <p:nvSpPr>
          <p:cNvPr name="TextBox 7" id="7"/>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0569E"/>
                </a:solidFill>
                <a:latin typeface="Open Sans Extra Bold"/>
                <a:ea typeface="Open Sans Extra Bold"/>
                <a:cs typeface="Open Sans Extra Bold"/>
                <a:sym typeface="Open Sans Extra Bold"/>
              </a:rPr>
              <a:t>Dark Mode Vs Light Mode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DAGTjAqGJrc</dc:identifier>
  <dcterms:modified xsi:type="dcterms:W3CDTF">2011-08-01T06:04:30Z</dcterms:modified>
  <cp:revision>1</cp:revision>
  <dc:title>IT Book Store</dc:title>
</cp:coreProperties>
</file>